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48" r:id="rId2"/>
  </p:sldMasterIdLst>
  <p:notesMasterIdLst>
    <p:notesMasterId r:id="rId24"/>
  </p:notesMasterIdLst>
  <p:sldIdLst>
    <p:sldId id="295" r:id="rId3"/>
    <p:sldId id="277" r:id="rId4"/>
    <p:sldId id="282" r:id="rId5"/>
    <p:sldId id="278" r:id="rId6"/>
    <p:sldId id="287" r:id="rId7"/>
    <p:sldId id="296" r:id="rId8"/>
    <p:sldId id="283" r:id="rId9"/>
    <p:sldId id="286" r:id="rId10"/>
    <p:sldId id="279" r:id="rId11"/>
    <p:sldId id="280" r:id="rId12"/>
    <p:sldId id="292" r:id="rId13"/>
    <p:sldId id="289" r:id="rId14"/>
    <p:sldId id="265" r:id="rId15"/>
    <p:sldId id="267" r:id="rId16"/>
    <p:sldId id="266" r:id="rId17"/>
    <p:sldId id="290" r:id="rId18"/>
    <p:sldId id="291" r:id="rId19"/>
    <p:sldId id="294" r:id="rId20"/>
    <p:sldId id="284" r:id="rId21"/>
    <p:sldId id="288" r:id="rId22"/>
    <p:sldId id="29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4F0"/>
    <a:srgbClr val="E6DED2"/>
    <a:srgbClr val="FDFBF7"/>
    <a:srgbClr val="FFFFFF"/>
    <a:srgbClr val="9C92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528858-CFE2-F9FC-D47A-A4D0921B89A1}" v="2" dt="2025-11-23T20:06:53.600"/>
    <p1510:client id="{1EDD72E6-AD73-B7DD-1F87-4AA89F6C9981}" v="15" dt="2025-11-23T05:34:18.586"/>
    <p1510:client id="{30D30B62-A3E4-2BD7-93A9-A7FC5052B762}" v="43" dt="2025-11-23T19:58:57.281"/>
    <p1510:client id="{4345A67E-5A47-C14D-6536-122FC836D47D}" v="16" dt="2025-11-23T18:12:27.529"/>
    <p1510:client id="{44FC65B1-89AB-4079-46B3-B5863A73FF36}" v="126" dt="2025-11-23T13:21:50.664"/>
    <p1510:client id="{469DBC2D-62DE-ADF1-4F2A-4EC55C91B0CB}" v="606" dt="2025-11-23T18:17:11.949"/>
    <p1510:client id="{560DAF07-AC7B-9671-AE0B-42F7591B70E3}" v="631" dt="2025-11-23T17:44:27.817"/>
    <p1510:client id="{74A9C4A0-C9CF-BEAA-66EC-7224D730FDAF}" v="119" dt="2025-11-23T16:52:01.707"/>
    <p1510:client id="{A1629AB6-9161-86D3-01D8-887E27E80E56}" v="2" dt="2025-11-23T05:21:25.098"/>
    <p1510:client id="{C97B7308-9CB4-667C-D24B-22B29B8F1611}" v="4" dt="2025-11-23T05:21:09.439"/>
    <p1510:client id="{CC88B273-D985-6083-8091-675244ED4EAD}" v="218" dt="2025-11-23T18:59:12.181"/>
    <p1510:client id="{E5EAA750-AA71-B794-15A6-F302BAC3BE97}" v="23" dt="2025-11-23T13:09:56.864"/>
    <p1510:client id="{E6C265CC-9F16-412C-3406-1B7AF9163717}" v="246" dt="2025-11-23T16:02:01.4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B56089-119E-4219-BDC9-ADC55A38AB01}" type="datetimeFigureOut">
              <a:t>11/23/2025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64D1F9-C1A1-46F6-9EE5-37F7738AF41B}" type="slidenum">
              <a:t>‹#›</a:t>
            </a:fld>
            <a:endParaRPr lang="en-US"/>
          </a:p>
        </p:txBody>
      </p:sp>
    </p:spTree>
    <p:extLst>
      <p:ext uri="{BB962C8B-B14F-4D97-AF65-F5344CB8AC3E}">
        <p14:creationId xmlns:p14="http://schemas.microsoft.com/office/powerpoint/2010/main" val="2719296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DA1E4-C336-7DF5-CB93-B400CCA730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5A7F7A-1D78-6581-7C1F-852B574B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0F9968-0DDB-1825-D800-12D5747C9A9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394C4A0-3D85-77BB-2341-D88F960ACF5A}"/>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20978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C8BF2-A29C-4372-24E4-359B2EFF39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670F7E-D3B6-5C6A-86CB-3D310D39F7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F5B41D-AF6B-DE36-1C4B-8E8E585A08E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3B040C2-8469-5BB6-A12A-5F8D2B27AB8F}"/>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559956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02E11-B780-0122-9168-3F69C6090E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1D8FA1-6859-4DB7-839C-9F42289C26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D17756-21D3-9445-C068-09A718A73F6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ED00F90-70FF-59B0-097D-649EF1ACFF7F}"/>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965305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3250" y="6134475"/>
            <a:ext cx="10985500" cy="330201"/>
          </a:xfrm>
          <a:prstGeom prst="rect">
            <a:avLst/>
          </a:prstGeom>
        </p:spPr>
        <p:txBody>
          <a:bodyPr lIns="45719" tIns="45719" rIns="45719" bIns="45719" anchor="b"/>
          <a:lstStyle>
            <a:lvl1pPr marL="0" indent="0" defTabSz="412750">
              <a:spcBef>
                <a:spcPts val="0"/>
              </a:spcBef>
              <a:buSzTx/>
              <a:buNone/>
              <a:defRPr sz="1650">
                <a:latin typeface="Produkt Light"/>
                <a:ea typeface="Produkt Light"/>
                <a:cs typeface="Produkt Light"/>
                <a:sym typeface="Produkt Light"/>
              </a:defRPr>
            </a:lvl1pPr>
          </a:lstStyle>
          <a:p>
            <a:r>
              <a:t>Author and Date</a:t>
            </a:r>
          </a:p>
        </p:txBody>
      </p:sp>
      <p:sp>
        <p:nvSpPr>
          <p:cNvPr id="12" name="Body Level One…"/>
          <p:cNvSpPr txBox="1">
            <a:spLocks noGrp="1"/>
          </p:cNvSpPr>
          <p:nvPr>
            <p:ph type="body" sz="quarter" idx="1" hasCustomPrompt="1"/>
          </p:nvPr>
        </p:nvSpPr>
        <p:spPr>
          <a:xfrm>
            <a:off x="603250" y="3676650"/>
            <a:ext cx="10985500" cy="1003300"/>
          </a:xfrm>
          <a:prstGeom prst="rect">
            <a:avLst/>
          </a:prstGeom>
        </p:spPr>
        <p:txBody>
          <a:bodyPr/>
          <a:lstStyle>
            <a:lvl1pPr marL="0" indent="0" defTabSz="412750">
              <a:spcBef>
                <a:spcPts val="0"/>
              </a:spcBef>
              <a:buSzTx/>
              <a:buNone/>
              <a:defRPr sz="2750">
                <a:latin typeface="+mn-lt"/>
                <a:ea typeface="+mn-ea"/>
                <a:cs typeface="+mn-cs"/>
                <a:sym typeface="Produkt Extralight"/>
              </a:defRPr>
            </a:lvl1pPr>
            <a:lvl2pPr marL="0" indent="228600" defTabSz="412750">
              <a:spcBef>
                <a:spcPts val="0"/>
              </a:spcBef>
              <a:buSzTx/>
              <a:buNone/>
              <a:defRPr sz="2750">
                <a:latin typeface="+mn-lt"/>
                <a:ea typeface="+mn-ea"/>
                <a:cs typeface="+mn-cs"/>
                <a:sym typeface="Produkt Extralight"/>
              </a:defRPr>
            </a:lvl2pPr>
            <a:lvl3pPr marL="0" indent="457200" defTabSz="412750">
              <a:spcBef>
                <a:spcPts val="0"/>
              </a:spcBef>
              <a:buSzTx/>
              <a:buNone/>
              <a:defRPr sz="2750">
                <a:latin typeface="+mn-lt"/>
                <a:ea typeface="+mn-ea"/>
                <a:cs typeface="+mn-cs"/>
                <a:sym typeface="Produkt Extralight"/>
              </a:defRPr>
            </a:lvl3pPr>
            <a:lvl4pPr marL="0" indent="685800" defTabSz="412750">
              <a:spcBef>
                <a:spcPts val="0"/>
              </a:spcBef>
              <a:buSzTx/>
              <a:buNone/>
              <a:defRPr sz="2750">
                <a:latin typeface="+mn-lt"/>
                <a:ea typeface="+mn-ea"/>
                <a:cs typeface="+mn-cs"/>
                <a:sym typeface="Produkt Extralight"/>
              </a:defRPr>
            </a:lvl4pPr>
            <a:lvl5pPr marL="0" indent="914400" defTabSz="412750">
              <a:spcBef>
                <a:spcPts val="0"/>
              </a:spcBef>
              <a:buSzTx/>
              <a:buNone/>
              <a:defRPr sz="2750">
                <a:latin typeface="+mn-lt"/>
                <a:ea typeface="+mn-ea"/>
                <a:cs typeface="+mn-cs"/>
                <a:sym typeface="Produkt Extralight"/>
              </a:defRPr>
            </a:lvl5pPr>
          </a:lstStyle>
          <a:p>
            <a:r>
              <a:t>Presentation Subtitle</a:t>
            </a:r>
          </a:p>
          <a:p>
            <a:pPr lvl="1"/>
            <a:endParaRPr/>
          </a:p>
          <a:p>
            <a:pPr lvl="2"/>
            <a:endParaRPr/>
          </a:p>
          <a:p>
            <a:pPr lvl="3"/>
            <a:endParaRPr/>
          </a:p>
          <a:p>
            <a:pPr lvl="4"/>
            <a:endParaRPr/>
          </a:p>
        </p:txBody>
      </p:sp>
      <p:sp>
        <p:nvSpPr>
          <p:cNvPr id="13" name="Presentation Title"/>
          <p:cNvSpPr txBox="1">
            <a:spLocks noGrp="1"/>
          </p:cNvSpPr>
          <p:nvPr>
            <p:ph type="title" hasCustomPrompt="1"/>
          </p:nvPr>
        </p:nvSpPr>
        <p:spPr>
          <a:xfrm>
            <a:off x="603250" y="1308100"/>
            <a:ext cx="10985502" cy="2324100"/>
          </a:xfrm>
          <a:prstGeom prst="rect">
            <a:avLst/>
          </a:prstGeom>
        </p:spPr>
        <p:txBody>
          <a:bodyPr anchor="b"/>
          <a:lstStyle>
            <a:lvl1pPr defTabSz="177800">
              <a:defRPr sz="6000" spc="-60"/>
            </a:lvl1pPr>
          </a:lstStyle>
          <a:p>
            <a:r>
              <a:t>Presentation 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87616814"/>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527701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063628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8832364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839477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6144813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7638354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053776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E6DED2"/>
          </a:solidFill>
          <a:ln/>
        </p:spPr>
      </p:sp>
      <p:sp>
        <p:nvSpPr>
          <p:cNvPr id="3" name="Shape 1"/>
          <p:cNvSpPr/>
          <p:nvPr/>
        </p:nvSpPr>
        <p:spPr>
          <a:xfrm>
            <a:off x="0" y="0"/>
            <a:ext cx="12192000" cy="68580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11/23/2025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hyperlink" Target="https://www.researchgate.net/figure/Examples-of-1D-2D-3D-Torus-topologies_fig1_283100278" TargetMode="External"/><Relationship Id="rId5" Type="http://schemas.openxmlformats.org/officeDocument/2006/relationships/hyperlink" Target="https://mug.mvapich.cse.ohio-state.edu/static/media/mug/presentations/21/mug21-dl-ml-v3.pdf"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2.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htor.inf.ethz.ch/publications/img/2024_Swing_NSDI_Paper.pdf" TargetMode="External"/><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image" Target="../media/image6.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2.xml"/><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448072" y="422936"/>
            <a:ext cx="11123926" cy="35222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750"/>
              </a:lnSpc>
              <a:buNone/>
            </a:pPr>
            <a:r>
              <a:rPr lang="en-US" sz="3100">
                <a:solidFill>
                  <a:srgbClr val="3A3A3A"/>
                </a:solidFill>
                <a:latin typeface="Noto Serif Medium"/>
                <a:ea typeface="Noto Serif Medium"/>
                <a:cs typeface="Noto Serif Medium" pitchFamily="34" charset="-120"/>
              </a:rPr>
              <a:t>Swing: Short-cutting Rings for Higher Bandwidth AllReduce</a:t>
            </a:r>
            <a:endParaRPr lang="en-US" sz="3100">
              <a:latin typeface="Noto Serif Medium"/>
              <a:ea typeface="Noto Serif Medium"/>
            </a:endParaRPr>
          </a:p>
        </p:txBody>
      </p:sp>
      <p:sp>
        <p:nvSpPr>
          <p:cNvPr id="3" name="Text 1"/>
          <p:cNvSpPr/>
          <p:nvPr/>
        </p:nvSpPr>
        <p:spPr>
          <a:xfrm>
            <a:off x="321072" y="1034951"/>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nSpc>
                <a:spcPts val="1417"/>
              </a:lnSpc>
              <a:buSzPct val="100000"/>
              <a:buChar char="•"/>
            </a:pPr>
            <a:r>
              <a:rPr lang="en-US" sz="1350">
                <a:solidFill>
                  <a:srgbClr val="4C4C4C"/>
                </a:solidFill>
                <a:latin typeface="Noto Serif"/>
                <a:ea typeface="Noto Serif"/>
                <a:cs typeface="Noto Serif"/>
              </a:rPr>
              <a:t>Distributed training, particularly AllReduce operations, significantly impacts</a:t>
            </a:r>
            <a:br>
              <a:rPr lang="en-US" sz="1350">
                <a:latin typeface="Noto Serif"/>
                <a:ea typeface="Noto Serif"/>
                <a:cs typeface="Noto Serif"/>
              </a:rPr>
            </a:br>
            <a:r>
              <a:rPr lang="en-US" sz="1350">
                <a:solidFill>
                  <a:srgbClr val="4C4C4C"/>
                </a:solidFill>
                <a:latin typeface="Noto Serif"/>
                <a:ea typeface="Noto Serif"/>
                <a:cs typeface="Noto Serif"/>
              </a:rPr>
              <a:t>total training time:</a:t>
            </a:r>
            <a:endParaRPr lang="en-US" sz="1350">
              <a:solidFill>
                <a:srgbClr val="000000"/>
              </a:solidFill>
              <a:latin typeface="Aptos"/>
              <a:ea typeface="Noto Serif"/>
              <a:cs typeface="Noto Serif"/>
            </a:endParaRPr>
          </a:p>
        </p:txBody>
      </p:sp>
      <p:sp>
        <p:nvSpPr>
          <p:cNvPr id="4" name="Text 2"/>
          <p:cNvSpPr/>
          <p:nvPr/>
        </p:nvSpPr>
        <p:spPr>
          <a:xfrm>
            <a:off x="606822" y="1426766"/>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Consumes up to 40% of the entire training duration.</a:t>
            </a:r>
            <a:endParaRPr lang="en-US" sz="1350">
              <a:latin typeface="Noto Serif"/>
              <a:ea typeface="Noto Serif"/>
              <a:cs typeface="Noto Serif"/>
            </a:endParaRPr>
          </a:p>
        </p:txBody>
      </p:sp>
      <p:sp>
        <p:nvSpPr>
          <p:cNvPr id="5" name="Text 3"/>
          <p:cNvSpPr/>
          <p:nvPr/>
        </p:nvSpPr>
        <p:spPr>
          <a:xfrm>
            <a:off x="606822" y="1691581"/>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Accounts for 19-30% of total MPI job hours.</a:t>
            </a:r>
            <a:endParaRPr lang="en-US" sz="1350">
              <a:latin typeface="Noto Serif"/>
              <a:ea typeface="Noto Serif"/>
              <a:cs typeface="Noto Serif"/>
            </a:endParaRPr>
          </a:p>
        </p:txBody>
      </p:sp>
      <p:sp>
        <p:nvSpPr>
          <p:cNvPr id="6" name="Text 4"/>
          <p:cNvSpPr/>
          <p:nvPr/>
        </p:nvSpPr>
        <p:spPr>
          <a:xfrm>
            <a:off x="596239" y="2030478"/>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nSpc>
                <a:spcPts val="1417"/>
              </a:lnSpc>
              <a:buSzPct val="100000"/>
              <a:buChar char="•"/>
            </a:pPr>
            <a:r>
              <a:rPr lang="en-US" sz="1350">
                <a:solidFill>
                  <a:srgbClr val="4C4C4C"/>
                </a:solidFill>
                <a:latin typeface="Noto Serif"/>
                <a:ea typeface="Noto Serif"/>
                <a:cs typeface="Noto Serif"/>
              </a:rPr>
              <a:t>All Reduce is a critical bottleneck in high-performance computing (HPC)  environments.</a:t>
            </a:r>
            <a:endParaRPr lang="en-US" sz="1350">
              <a:latin typeface="Noto Serif"/>
              <a:ea typeface="Noto Serif"/>
              <a:cs typeface="Noto Serif"/>
            </a:endParaRPr>
          </a:p>
        </p:txBody>
      </p:sp>
      <p:sp>
        <p:nvSpPr>
          <p:cNvPr id="7" name="Text 5"/>
          <p:cNvSpPr/>
          <p:nvPr/>
        </p:nvSpPr>
        <p:spPr>
          <a:xfrm>
            <a:off x="723239" y="2411710"/>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gn="l">
              <a:lnSpc>
                <a:spcPts val="1417"/>
              </a:lnSpc>
              <a:buSzPct val="100000"/>
              <a:buChar char="•"/>
            </a:pPr>
            <a:r>
              <a:rPr lang="en-US" sz="1350">
                <a:solidFill>
                  <a:srgbClr val="4C4C4C"/>
                </a:solidFill>
                <a:latin typeface="Noto Serif"/>
                <a:ea typeface="Noto Serif"/>
                <a:cs typeface="Noto Serif"/>
              </a:rPr>
              <a:t>Key optimization factors include:</a:t>
            </a:r>
            <a:endParaRPr lang="en-US" sz="1350">
              <a:latin typeface="Noto Serif"/>
              <a:ea typeface="Noto Serif"/>
              <a:cs typeface="Noto Serif"/>
            </a:endParaRPr>
          </a:p>
        </p:txBody>
      </p:sp>
      <p:sp>
        <p:nvSpPr>
          <p:cNvPr id="8" name="Text 6"/>
          <p:cNvSpPr/>
          <p:nvPr/>
        </p:nvSpPr>
        <p:spPr>
          <a:xfrm>
            <a:off x="448072" y="2718858"/>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Minimizing physical distance between communicating nodes.</a:t>
            </a:r>
            <a:endParaRPr lang="en-US" sz="1350">
              <a:latin typeface="Noto Serif"/>
              <a:ea typeface="Noto Serif"/>
              <a:cs typeface="Noto Serif"/>
            </a:endParaRPr>
          </a:p>
        </p:txBody>
      </p:sp>
      <p:sp>
        <p:nvSpPr>
          <p:cNvPr id="9" name="Text 7"/>
          <p:cNvSpPr/>
          <p:nvPr/>
        </p:nvSpPr>
        <p:spPr>
          <a:xfrm>
            <a:off x="448072" y="3015423"/>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Considering the number of nodes.</a:t>
            </a:r>
            <a:endParaRPr lang="en-US" sz="1350">
              <a:latin typeface="Noto Serif"/>
              <a:ea typeface="Noto Serif"/>
              <a:cs typeface="Noto Serif"/>
            </a:endParaRPr>
          </a:p>
        </p:txBody>
      </p:sp>
      <p:sp>
        <p:nvSpPr>
          <p:cNvPr id="10" name="Text 8"/>
          <p:cNvSpPr/>
          <p:nvPr/>
        </p:nvSpPr>
        <p:spPr>
          <a:xfrm>
            <a:off x="448072" y="3322572"/>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Physical topology.</a:t>
            </a:r>
            <a:endParaRPr lang="en-US" sz="1350">
              <a:latin typeface="Noto Serif"/>
              <a:ea typeface="Noto Serif"/>
              <a:cs typeface="Noto Serif"/>
            </a:endParaRPr>
          </a:p>
        </p:txBody>
      </p:sp>
      <p:sp>
        <p:nvSpPr>
          <p:cNvPr id="11" name="Text 9"/>
          <p:cNvSpPr/>
          <p:nvPr/>
        </p:nvSpPr>
        <p:spPr>
          <a:xfrm>
            <a:off x="448072" y="3650885"/>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nSpc>
                <a:spcPts val="1417"/>
              </a:lnSpc>
              <a:buSzPct val="100000"/>
              <a:buChar char="•"/>
            </a:pPr>
            <a:r>
              <a:rPr lang="en-US" sz="1350">
                <a:solidFill>
                  <a:srgbClr val="4C4C4C"/>
                </a:solidFill>
                <a:latin typeface="Noto Serif"/>
                <a:ea typeface="Noto Serif"/>
                <a:cs typeface="Noto Serif"/>
              </a:rPr>
              <a:t>Communication steps.</a:t>
            </a:r>
            <a:br>
              <a:rPr lang="en-US" sz="1350">
                <a:solidFill>
                  <a:srgbClr val="4C4C4C"/>
                </a:solidFill>
                <a:latin typeface="Noto Serif"/>
                <a:ea typeface="Noto Serif"/>
                <a:cs typeface="Noto Serif"/>
              </a:rPr>
            </a:br>
            <a:endParaRPr lang="en-US" sz="1350">
              <a:latin typeface="Noto Serif"/>
              <a:ea typeface="Noto Serif"/>
              <a:cs typeface="Noto Serif"/>
            </a:endParaRPr>
          </a:p>
        </p:txBody>
      </p:sp>
      <p:sp>
        <p:nvSpPr>
          <p:cNvPr id="12" name="Text 10"/>
          <p:cNvSpPr/>
          <p:nvPr/>
        </p:nvSpPr>
        <p:spPr>
          <a:xfrm>
            <a:off x="448072" y="4010950"/>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570865" lvl="1" indent="-285115" algn="l">
              <a:lnSpc>
                <a:spcPts val="1417"/>
              </a:lnSpc>
              <a:buSzPct val="100000"/>
              <a:buChar char="•"/>
            </a:pPr>
            <a:r>
              <a:rPr lang="en-US" sz="1350">
                <a:solidFill>
                  <a:srgbClr val="4C4C4C"/>
                </a:solidFill>
                <a:latin typeface="Noto Serif"/>
                <a:ea typeface="Noto Serif"/>
                <a:cs typeface="Noto Serif"/>
              </a:rPr>
              <a:t>Bytes per step.</a:t>
            </a:r>
            <a:endParaRPr lang="en-US" sz="1350">
              <a:latin typeface="Noto Serif"/>
              <a:ea typeface="Noto Serif"/>
              <a:cs typeface="Noto Serif"/>
            </a:endParaRPr>
          </a:p>
        </p:txBody>
      </p:sp>
      <p:sp>
        <p:nvSpPr>
          <p:cNvPr id="13" name="Text 11"/>
          <p:cNvSpPr/>
          <p:nvPr/>
        </p:nvSpPr>
        <p:spPr>
          <a:xfrm>
            <a:off x="321072" y="4286349"/>
            <a:ext cx="7039669" cy="22542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gn="l">
              <a:lnSpc>
                <a:spcPts val="1417"/>
              </a:lnSpc>
              <a:buSzPct val="100000"/>
              <a:buChar char="•"/>
            </a:pPr>
            <a:r>
              <a:rPr lang="en-US" sz="1350">
                <a:solidFill>
                  <a:srgbClr val="4C4C4C"/>
                </a:solidFill>
                <a:latin typeface="Noto Serif"/>
                <a:ea typeface="Noto Serif"/>
                <a:cs typeface="Noto Serif"/>
              </a:rPr>
              <a:t>Our innovative "Swing" algorithm aims to overcome these limitations and achieve higher bandwidth.</a:t>
            </a:r>
            <a:endParaRPr lang="en-US" sz="1350">
              <a:latin typeface="Noto Serif"/>
              <a:ea typeface="Noto Serif"/>
              <a:cs typeface="Noto Serif"/>
            </a:endParaRPr>
          </a:p>
        </p:txBody>
      </p:sp>
      <p:sp>
        <p:nvSpPr>
          <p:cNvPr id="14" name="Text 12"/>
          <p:cNvSpPr/>
          <p:nvPr/>
        </p:nvSpPr>
        <p:spPr>
          <a:xfrm>
            <a:off x="7927677" y="1161951"/>
            <a:ext cx="3663752" cy="18028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417"/>
              </a:lnSpc>
              <a:buNone/>
            </a:pPr>
            <a:endParaRPr lang="en-US" sz="875"/>
          </a:p>
        </p:txBody>
      </p:sp>
      <p:pic>
        <p:nvPicPr>
          <p:cNvPr id="15" name="Image 0" descr="preencoded.png"/>
          <p:cNvPicPr>
            <a:picLocks noChangeAspect="1"/>
          </p:cNvPicPr>
          <p:nvPr/>
        </p:nvPicPr>
        <p:blipFill>
          <a:blip r:embed="rId3"/>
          <a:stretch>
            <a:fillRect/>
          </a:stretch>
        </p:blipFill>
        <p:spPr>
          <a:xfrm>
            <a:off x="8107099" y="1246681"/>
            <a:ext cx="3886994" cy="2145009"/>
          </a:xfrm>
          <a:prstGeom prst="rect">
            <a:avLst/>
          </a:prstGeom>
        </p:spPr>
      </p:pic>
      <p:pic>
        <p:nvPicPr>
          <p:cNvPr id="16" name="Image 1" descr="preencoded.png"/>
          <p:cNvPicPr>
            <a:picLocks noChangeAspect="1"/>
          </p:cNvPicPr>
          <p:nvPr/>
        </p:nvPicPr>
        <p:blipFill>
          <a:blip r:embed="rId4"/>
          <a:stretch>
            <a:fillRect/>
          </a:stretch>
        </p:blipFill>
        <p:spPr>
          <a:xfrm>
            <a:off x="997216" y="4592904"/>
            <a:ext cx="4108715" cy="1575793"/>
          </a:xfrm>
          <a:prstGeom prst="rect">
            <a:avLst/>
          </a:prstGeom>
        </p:spPr>
      </p:pic>
      <p:sp>
        <p:nvSpPr>
          <p:cNvPr id="17" name="Text 13"/>
          <p:cNvSpPr/>
          <p:nvPr/>
        </p:nvSpPr>
        <p:spPr>
          <a:xfrm>
            <a:off x="9418175" y="4504730"/>
            <a:ext cx="1408708" cy="17611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375"/>
              </a:lnSpc>
              <a:buNone/>
            </a:pPr>
            <a:r>
              <a:rPr lang="en-US" sz="1350">
                <a:solidFill>
                  <a:srgbClr val="3A3A3A"/>
                </a:solidFill>
                <a:latin typeface="Noto Serif Medium"/>
                <a:ea typeface="Noto Serif Medium"/>
                <a:cs typeface="Noto Serif Medium" pitchFamily="34" charset="-120"/>
              </a:rPr>
              <a:t>Presented by:</a:t>
            </a:r>
            <a:endParaRPr lang="en-US" sz="1350">
              <a:latin typeface="Aptos"/>
              <a:ea typeface="Noto Serif Medium"/>
            </a:endParaRPr>
          </a:p>
        </p:txBody>
      </p:sp>
      <p:sp>
        <p:nvSpPr>
          <p:cNvPr id="18" name="Text 14"/>
          <p:cNvSpPr/>
          <p:nvPr/>
        </p:nvSpPr>
        <p:spPr>
          <a:xfrm>
            <a:off x="9502840" y="4909873"/>
            <a:ext cx="2247339" cy="157301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125"/>
              </a:lnSpc>
            </a:pPr>
            <a:r>
              <a:rPr lang="en-US" sz="1350">
                <a:solidFill>
                  <a:srgbClr val="4C4C4C"/>
                </a:solidFill>
                <a:latin typeface="Noto Serif"/>
                <a:ea typeface="Noto Serif"/>
                <a:cs typeface="Noto Serif"/>
              </a:rPr>
              <a:t>J</a:t>
            </a:r>
            <a:r>
              <a:rPr lang="en-US" sz="1150">
                <a:solidFill>
                  <a:srgbClr val="4C4C4C"/>
                </a:solidFill>
                <a:latin typeface="Noto Serif"/>
                <a:ea typeface="Noto Serif"/>
                <a:cs typeface="Noto Serif"/>
              </a:rPr>
              <a:t>ayant Sharma IMT2023523</a:t>
            </a:r>
            <a:br>
              <a:rPr lang="en-US" sz="1150">
                <a:latin typeface="Noto Serif"/>
                <a:ea typeface="Noto Serif"/>
                <a:cs typeface="Noto Serif"/>
              </a:rPr>
            </a:br>
            <a:br>
              <a:rPr lang="en-US" sz="1150">
                <a:latin typeface="Noto Serif"/>
                <a:ea typeface="Noto Serif"/>
                <a:cs typeface="Noto Serif"/>
              </a:rPr>
            </a:br>
            <a:r>
              <a:rPr lang="en-US" sz="1150">
                <a:solidFill>
                  <a:srgbClr val="4C4C4C"/>
                </a:solidFill>
                <a:latin typeface="Noto Serif"/>
                <a:ea typeface="Noto Serif"/>
                <a:cs typeface="Noto Serif"/>
              </a:rPr>
              <a:t>Garv Rajput IMT2023505</a:t>
            </a:r>
            <a:br>
              <a:rPr lang="en-US" sz="1150">
                <a:latin typeface="Noto Serif"/>
                <a:ea typeface="Noto Serif"/>
                <a:cs typeface="Noto Serif"/>
              </a:rPr>
            </a:br>
            <a:br>
              <a:rPr lang="en-US" sz="1150">
                <a:latin typeface="Noto Serif"/>
                <a:ea typeface="Noto Serif"/>
                <a:cs typeface="Noto Serif"/>
              </a:rPr>
            </a:br>
            <a:r>
              <a:rPr lang="en-US" sz="1150">
                <a:solidFill>
                  <a:srgbClr val="4C4C4C"/>
                </a:solidFill>
                <a:latin typeface="Noto Serif"/>
                <a:ea typeface="Noto Serif"/>
                <a:cs typeface="Noto Serif"/>
              </a:rPr>
              <a:t>Nirbhay Sharma IMT2023103</a:t>
            </a:r>
            <a:br>
              <a:rPr lang="en-US" sz="1150">
                <a:latin typeface="Noto Serif"/>
                <a:ea typeface="Noto Serif"/>
                <a:cs typeface="Noto Serif"/>
              </a:rPr>
            </a:br>
            <a:br>
              <a:rPr lang="en-US" sz="1150">
                <a:latin typeface="Noto Serif"/>
                <a:ea typeface="Noto Serif"/>
                <a:cs typeface="Noto Serif"/>
              </a:rPr>
            </a:br>
            <a:r>
              <a:rPr lang="en-US" sz="1150">
                <a:solidFill>
                  <a:srgbClr val="4C4C4C"/>
                </a:solidFill>
                <a:latin typeface="Noto Serif"/>
                <a:ea typeface="Noto Serif"/>
                <a:cs typeface="Noto Serif"/>
              </a:rPr>
              <a:t>Kavya Gupta IMT2023016</a:t>
            </a:r>
            <a:br>
              <a:rPr lang="en-US" sz="1150">
                <a:latin typeface="Noto Serif"/>
                <a:ea typeface="Noto Serif"/>
                <a:cs typeface="Noto Serif"/>
              </a:rPr>
            </a:br>
            <a:br>
              <a:rPr lang="en-US" sz="1150">
                <a:latin typeface="Noto Serif"/>
                <a:ea typeface="Noto Serif"/>
                <a:cs typeface="Noto Serif"/>
              </a:rPr>
            </a:br>
            <a:r>
              <a:rPr lang="en-US" sz="1150">
                <a:solidFill>
                  <a:srgbClr val="4C4C4C"/>
                </a:solidFill>
                <a:latin typeface="Noto Serif"/>
                <a:ea typeface="Noto Serif"/>
                <a:cs typeface="Noto Serif"/>
              </a:rPr>
              <a:t>Aishwarya Sharma IMT2023515</a:t>
            </a:r>
            <a:br>
              <a:rPr lang="en-US" sz="1150">
                <a:latin typeface="Noto Serif"/>
                <a:ea typeface="Noto Serif"/>
                <a:cs typeface="Noto Serif"/>
              </a:rPr>
            </a:br>
            <a:br>
              <a:rPr lang="en-US" sz="1150">
                <a:latin typeface="Noto Serif"/>
                <a:ea typeface="Noto Serif"/>
                <a:cs typeface="Noto Serif"/>
              </a:rPr>
            </a:br>
            <a:br>
              <a:rPr lang="en-US" sz="1150">
                <a:latin typeface="Noto Serif"/>
                <a:ea typeface="Noto Serif"/>
                <a:cs typeface="Noto Serif"/>
              </a:rPr>
            </a:br>
            <a:endParaRPr lang="en-US" sz="1150">
              <a:latin typeface="Noto Serif"/>
              <a:ea typeface="Noto Serif"/>
              <a:cs typeface="Noto Serif"/>
            </a:endParaRPr>
          </a:p>
        </p:txBody>
      </p:sp>
      <p:sp>
        <p:nvSpPr>
          <p:cNvPr id="23" name="Text 19"/>
          <p:cNvSpPr/>
          <p:nvPr/>
        </p:nvSpPr>
        <p:spPr>
          <a:xfrm>
            <a:off x="596239" y="6307237"/>
            <a:ext cx="10978357" cy="36056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417"/>
              </a:lnSpc>
            </a:pPr>
            <a:r>
              <a:rPr lang="en-US" sz="850" u="sng">
                <a:solidFill>
                  <a:srgbClr val="3A3A3A"/>
                </a:solidFill>
                <a:latin typeface="Noto Serif"/>
                <a:ea typeface="Noto Serif"/>
                <a:cs typeface="Noto Serif"/>
                <a:hlinkClick r:id="rId5">
                  <a:extLst>
                    <a:ext uri="{A12FA001-AC4F-418D-AE19-62706E023703}">
                      <ahyp:hlinkClr xmlns:ahyp="http://schemas.microsoft.com/office/drawing/2018/hyperlinkcolor" val="tx"/>
                    </a:ext>
                  </a:extLst>
                </a:hlinkClick>
              </a:rPr>
              <a:t>https://mug.mvapich.cse.ohio-state.edu/static/media/mug/presentations/21/mug21-dl-ml-v3.pdf</a:t>
            </a:r>
            <a:r>
              <a:rPr lang="en-US" sz="850">
                <a:solidFill>
                  <a:srgbClr val="4C4C4C"/>
                </a:solidFill>
                <a:latin typeface="Noto Serif"/>
                <a:ea typeface="Noto Serif"/>
                <a:cs typeface="Noto Serif"/>
              </a:rPr>
              <a:t> </a:t>
            </a:r>
            <a:endParaRPr lang="en-US" sz="850">
              <a:solidFill>
                <a:srgbClr val="000000"/>
              </a:solidFill>
              <a:latin typeface="Noto Serif"/>
              <a:ea typeface="Noto Serif"/>
              <a:cs typeface="Noto Serif"/>
            </a:endParaRPr>
          </a:p>
          <a:p>
            <a:pPr marL="0" indent="0" algn="l">
              <a:lnSpc>
                <a:spcPts val="1417"/>
              </a:lnSpc>
              <a:buNone/>
            </a:pPr>
            <a:r>
              <a:rPr lang="en-US" sz="850" u="sng">
                <a:solidFill>
                  <a:srgbClr val="3A3A3A"/>
                </a:solidFill>
                <a:latin typeface="Noto Serif"/>
                <a:ea typeface="Noto Serif"/>
                <a:cs typeface="Noto Serif"/>
                <a:hlinkClick r:id="rId6">
                  <a:extLst>
                    <a:ext uri="{A12FA001-AC4F-418D-AE19-62706E023703}">
                      <ahyp:hlinkClr xmlns:ahyp="http://schemas.microsoft.com/office/drawing/2018/hyperlinkcolor" val="tx"/>
                    </a:ext>
                  </a:extLst>
                </a:hlinkClick>
              </a:rPr>
              <a:t>https://www.researchgate.net/figure/Examples-of-1D-2D-3D-Torus-topologies_fig1_283100278</a:t>
            </a:r>
            <a:endParaRPr lang="en-US" sz="850">
              <a:latin typeface="Noto Serif"/>
              <a:ea typeface="Noto Serif"/>
              <a:cs typeface="Noto Serif"/>
            </a:endParaRPr>
          </a:p>
        </p:txBody>
      </p:sp>
      <p:pic>
        <p:nvPicPr>
          <p:cNvPr id="26" name="Picture 25">
            <a:extLst>
              <a:ext uri="{FF2B5EF4-FFF2-40B4-BE49-F238E27FC236}">
                <a16:creationId xmlns:a16="http://schemas.microsoft.com/office/drawing/2014/main" id="{2F6DD01F-05E4-50CC-4982-EE3565BBCB37}"/>
              </a:ext>
            </a:extLst>
          </p:cNvPr>
          <p:cNvPicPr>
            <a:picLocks noChangeAspect="1"/>
          </p:cNvPicPr>
          <p:nvPr/>
        </p:nvPicPr>
        <p:blipFill>
          <a:blip r:embed="rId7"/>
          <a:stretch>
            <a:fillRect/>
          </a:stretch>
        </p:blipFill>
        <p:spPr>
          <a:xfrm>
            <a:off x="9455426" y="6439729"/>
            <a:ext cx="2743200" cy="419100"/>
          </a:xfrm>
          <a:prstGeom prst="rect">
            <a:avLst/>
          </a:prstGeom>
        </p:spPr>
      </p:pic>
    </p:spTree>
    <p:extLst>
      <p:ext uri="{BB962C8B-B14F-4D97-AF65-F5344CB8AC3E}">
        <p14:creationId xmlns:p14="http://schemas.microsoft.com/office/powerpoint/2010/main" val="1415412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pic>
        <p:nvPicPr>
          <p:cNvPr id="4" name="Picture 3" descr="A yellow and purple squares&#10;&#10;AI-generated content may be incorrect.">
            <a:extLst>
              <a:ext uri="{FF2B5EF4-FFF2-40B4-BE49-F238E27FC236}">
                <a16:creationId xmlns:a16="http://schemas.microsoft.com/office/drawing/2014/main" id="{59F31A14-2BCF-CF9E-FBCF-2F61CFE38255}"/>
              </a:ext>
            </a:extLst>
          </p:cNvPr>
          <p:cNvPicPr>
            <a:picLocks noChangeAspect="1"/>
          </p:cNvPicPr>
          <p:nvPr/>
        </p:nvPicPr>
        <p:blipFill>
          <a:blip r:embed="rId2"/>
          <a:stretch>
            <a:fillRect/>
          </a:stretch>
        </p:blipFill>
        <p:spPr>
          <a:xfrm>
            <a:off x="2286000" y="0"/>
            <a:ext cx="7620000" cy="6858000"/>
          </a:xfrm>
          <a:prstGeom prst="rect">
            <a:avLst/>
          </a:prstGeom>
        </p:spPr>
      </p:pic>
    </p:spTree>
    <p:extLst>
      <p:ext uri="{BB962C8B-B14F-4D97-AF65-F5344CB8AC3E}">
        <p14:creationId xmlns:p14="http://schemas.microsoft.com/office/powerpoint/2010/main" val="3621433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4950D-A826-AEF1-4460-F06819693749}"/>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30C95D7F-9D03-798D-9367-69A64AA4E129}"/>
              </a:ext>
            </a:extLst>
          </p:cNvPr>
          <p:cNvSpPr txBox="1"/>
          <p:nvPr/>
        </p:nvSpPr>
        <p:spPr>
          <a:xfrm>
            <a:off x="184228" y="76526"/>
            <a:ext cx="7463366" cy="6617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700">
                <a:solidFill>
                  <a:srgbClr val="000000"/>
                </a:solidFill>
                <a:latin typeface="Noto Serif Medium"/>
                <a:ea typeface="Calibri"/>
                <a:cs typeface="Calibri"/>
              </a:rPr>
              <a:t>Latency Comparisons for 8x8 Torus</a:t>
            </a:r>
            <a:endParaRPr lang="en-US"/>
          </a:p>
        </p:txBody>
      </p:sp>
      <p:pic>
        <p:nvPicPr>
          <p:cNvPr id="6" name="11">
            <a:hlinkClick r:id="" action="ppaction://media"/>
            <a:extLst>
              <a:ext uri="{FF2B5EF4-FFF2-40B4-BE49-F238E27FC236}">
                <a16:creationId xmlns:a16="http://schemas.microsoft.com/office/drawing/2014/main" id="{0135F5B5-D244-3095-9B56-FCD6472641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66" y="1115741"/>
            <a:ext cx="11421550" cy="5738790"/>
          </a:xfrm>
          <a:prstGeom prst="rect">
            <a:avLst/>
          </a:prstGeom>
        </p:spPr>
      </p:pic>
      <p:pic>
        <p:nvPicPr>
          <p:cNvPr id="4" name="Picture 3" descr="A white text with black text&#10;&#10;AI-generated content may be incorrect.">
            <a:extLst>
              <a:ext uri="{FF2B5EF4-FFF2-40B4-BE49-F238E27FC236}">
                <a16:creationId xmlns:a16="http://schemas.microsoft.com/office/drawing/2014/main" id="{935A0523-E7F4-E926-CC05-95B5BA27F44E}"/>
              </a:ext>
            </a:extLst>
          </p:cNvPr>
          <p:cNvPicPr>
            <a:picLocks noChangeAspect="1"/>
          </p:cNvPicPr>
          <p:nvPr/>
        </p:nvPicPr>
        <p:blipFill>
          <a:blip r:embed="rId5"/>
          <a:stretch>
            <a:fillRect/>
          </a:stretch>
        </p:blipFill>
        <p:spPr>
          <a:xfrm>
            <a:off x="9362187" y="71752"/>
            <a:ext cx="2826641" cy="1734687"/>
          </a:xfrm>
          <a:prstGeom prst="rect">
            <a:avLst/>
          </a:prstGeom>
        </p:spPr>
      </p:pic>
    </p:spTree>
    <p:extLst>
      <p:ext uri="{BB962C8B-B14F-4D97-AF65-F5344CB8AC3E}">
        <p14:creationId xmlns:p14="http://schemas.microsoft.com/office/powerpoint/2010/main" val="376367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p:cTn id="12"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2">
            <a:hlinkClick r:id="" action="ppaction://media"/>
            <a:extLst>
              <a:ext uri="{FF2B5EF4-FFF2-40B4-BE49-F238E27FC236}">
                <a16:creationId xmlns:a16="http://schemas.microsoft.com/office/drawing/2014/main" id="{63F4FD7F-418C-FF2C-0D85-7AF75F0CB83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64" y="1026085"/>
            <a:ext cx="10589684" cy="5829301"/>
          </a:xfrm>
          <a:prstGeom prst="rect">
            <a:avLst/>
          </a:prstGeom>
        </p:spPr>
      </p:pic>
      <p:pic>
        <p:nvPicPr>
          <p:cNvPr id="4" name="Picture 3" descr="A white text with black text&#10;&#10;AI-generated content may be incorrect.">
            <a:extLst>
              <a:ext uri="{FF2B5EF4-FFF2-40B4-BE49-F238E27FC236}">
                <a16:creationId xmlns:a16="http://schemas.microsoft.com/office/drawing/2014/main" id="{02C54479-172E-4ECF-3E25-2218CAB12773}"/>
              </a:ext>
            </a:extLst>
          </p:cNvPr>
          <p:cNvPicPr>
            <a:picLocks noChangeAspect="1"/>
          </p:cNvPicPr>
          <p:nvPr/>
        </p:nvPicPr>
        <p:blipFill>
          <a:blip r:embed="rId5"/>
          <a:stretch>
            <a:fillRect/>
          </a:stretch>
        </p:blipFill>
        <p:spPr>
          <a:xfrm>
            <a:off x="9457438" y="71752"/>
            <a:ext cx="2731390" cy="1639437"/>
          </a:xfrm>
          <a:prstGeom prst="rect">
            <a:avLst/>
          </a:prstGeom>
        </p:spPr>
      </p:pic>
      <p:sp>
        <p:nvSpPr>
          <p:cNvPr id="5" name="TextBox 4">
            <a:extLst>
              <a:ext uri="{FF2B5EF4-FFF2-40B4-BE49-F238E27FC236}">
                <a16:creationId xmlns:a16="http://schemas.microsoft.com/office/drawing/2014/main" id="{C12E8C4E-BCB2-4BAA-5750-564F194DABAF}"/>
              </a:ext>
            </a:extLst>
          </p:cNvPr>
          <p:cNvSpPr txBox="1"/>
          <p:nvPr/>
        </p:nvSpPr>
        <p:spPr>
          <a:xfrm>
            <a:off x="184228" y="76526"/>
            <a:ext cx="7463366" cy="6617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700">
                <a:latin typeface="Noto Serif Medium"/>
                <a:ea typeface="Calibri"/>
                <a:cs typeface="Calibri"/>
              </a:rPr>
              <a:t>Goodput Comparisons for 8x8 Torus</a:t>
            </a:r>
          </a:p>
        </p:txBody>
      </p:sp>
    </p:spTree>
    <p:extLst>
      <p:ext uri="{BB962C8B-B14F-4D97-AF65-F5344CB8AC3E}">
        <p14:creationId xmlns:p14="http://schemas.microsoft.com/office/powerpoint/2010/main" val="366580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3180E-DAC9-D754-D039-1741BF18FEF8}"/>
              </a:ext>
            </a:extLst>
          </p:cNvPr>
          <p:cNvSpPr txBox="1"/>
          <p:nvPr/>
        </p:nvSpPr>
        <p:spPr>
          <a:xfrm>
            <a:off x="291630" y="239889"/>
            <a:ext cx="6096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./swing_sim 8 8</a:t>
            </a:r>
          </a:p>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56A81355-58EF-6B39-A6AF-C21CAA9F3AE4}"/>
              </a:ext>
            </a:extLst>
          </p:cNvPr>
          <p:cNvPicPr>
            <a:picLocks noChangeAspect="1"/>
          </p:cNvPicPr>
          <p:nvPr/>
        </p:nvPicPr>
        <p:blipFill>
          <a:blip r:embed="rId2"/>
          <a:stretch>
            <a:fillRect/>
          </a:stretch>
        </p:blipFill>
        <p:spPr>
          <a:xfrm>
            <a:off x="3049277" y="941254"/>
            <a:ext cx="5643570" cy="4967242"/>
          </a:xfrm>
          <a:prstGeom prst="rect">
            <a:avLst/>
          </a:prstGeom>
        </p:spPr>
      </p:pic>
    </p:spTree>
    <p:extLst>
      <p:ext uri="{BB962C8B-B14F-4D97-AF65-F5344CB8AC3E}">
        <p14:creationId xmlns:p14="http://schemas.microsoft.com/office/powerpoint/2010/main" val="1538190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9FB37273-F239-2906-1AAC-00DD89F718A1}"/>
              </a:ext>
            </a:extLst>
          </p:cNvPr>
          <p:cNvPicPr>
            <a:picLocks noChangeAspect="1"/>
          </p:cNvPicPr>
          <p:nvPr/>
        </p:nvPicPr>
        <p:blipFill>
          <a:blip r:embed="rId2"/>
          <a:stretch>
            <a:fillRect/>
          </a:stretch>
        </p:blipFill>
        <p:spPr>
          <a:xfrm>
            <a:off x="2828151" y="708822"/>
            <a:ext cx="6544850" cy="5783791"/>
          </a:xfrm>
          <a:prstGeom prst="rect">
            <a:avLst/>
          </a:prstGeom>
        </p:spPr>
      </p:pic>
    </p:spTree>
    <p:extLst>
      <p:ext uri="{BB962C8B-B14F-4D97-AF65-F5344CB8AC3E}">
        <p14:creationId xmlns:p14="http://schemas.microsoft.com/office/powerpoint/2010/main" val="1762692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pic>
        <p:nvPicPr>
          <p:cNvPr id="4" name="Picture 3" descr="A screenshot of a computer&#10;&#10;AI-generated content may be incorrect.">
            <a:extLst>
              <a:ext uri="{FF2B5EF4-FFF2-40B4-BE49-F238E27FC236}">
                <a16:creationId xmlns:a16="http://schemas.microsoft.com/office/drawing/2014/main" id="{049FF70D-C92A-94D2-BDA0-2237A3BC2299}"/>
              </a:ext>
            </a:extLst>
          </p:cNvPr>
          <p:cNvPicPr>
            <a:picLocks noChangeAspect="1"/>
          </p:cNvPicPr>
          <p:nvPr/>
        </p:nvPicPr>
        <p:blipFill>
          <a:blip r:embed="rId2"/>
          <a:stretch>
            <a:fillRect/>
          </a:stretch>
        </p:blipFill>
        <p:spPr>
          <a:xfrm>
            <a:off x="2752725" y="471488"/>
            <a:ext cx="6686550" cy="5915025"/>
          </a:xfrm>
          <a:prstGeom prst="rect">
            <a:avLst/>
          </a:prstGeom>
        </p:spPr>
      </p:pic>
    </p:spTree>
    <p:extLst>
      <p:ext uri="{BB962C8B-B14F-4D97-AF65-F5344CB8AC3E}">
        <p14:creationId xmlns:p14="http://schemas.microsoft.com/office/powerpoint/2010/main" val="1386796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E3422F-E34D-0698-8783-29DF870E8BDD}"/>
              </a:ext>
            </a:extLst>
          </p:cNvPr>
          <p:cNvPicPr>
            <a:picLocks noChangeAspect="1"/>
          </p:cNvPicPr>
          <p:nvPr/>
        </p:nvPicPr>
        <p:blipFill>
          <a:blip r:embed="rId2"/>
          <a:srcRect t="1043" r="2474" b="4153"/>
          <a:stretch>
            <a:fillRect/>
          </a:stretch>
        </p:blipFill>
        <p:spPr>
          <a:xfrm>
            <a:off x="804022" y="715652"/>
            <a:ext cx="5294920" cy="3323067"/>
          </a:xfrm>
          <a:prstGeom prst="rect">
            <a:avLst/>
          </a:prstGeom>
        </p:spPr>
      </p:pic>
      <p:pic>
        <p:nvPicPr>
          <p:cNvPr id="3" name="Picture 2">
            <a:extLst>
              <a:ext uri="{FF2B5EF4-FFF2-40B4-BE49-F238E27FC236}">
                <a16:creationId xmlns:a16="http://schemas.microsoft.com/office/drawing/2014/main" id="{31A22489-F0CC-F1F7-A5A4-FB4B7DCC6093}"/>
              </a:ext>
            </a:extLst>
          </p:cNvPr>
          <p:cNvPicPr>
            <a:picLocks noChangeAspect="1"/>
          </p:cNvPicPr>
          <p:nvPr/>
        </p:nvPicPr>
        <p:blipFill>
          <a:blip r:embed="rId3"/>
          <a:srcRect r="6706" b="2885"/>
          <a:stretch>
            <a:fillRect/>
          </a:stretch>
        </p:blipFill>
        <p:spPr>
          <a:xfrm>
            <a:off x="6648170" y="699528"/>
            <a:ext cx="5305088" cy="3320817"/>
          </a:xfrm>
          <a:prstGeom prst="rect">
            <a:avLst/>
          </a:prstGeom>
        </p:spPr>
      </p:pic>
      <p:sp>
        <p:nvSpPr>
          <p:cNvPr id="4" name="TextBox 3">
            <a:extLst>
              <a:ext uri="{FF2B5EF4-FFF2-40B4-BE49-F238E27FC236}">
                <a16:creationId xmlns:a16="http://schemas.microsoft.com/office/drawing/2014/main" id="{A6102EFD-E514-3ABC-FCE3-84DAF42E86F5}"/>
              </a:ext>
            </a:extLst>
          </p:cNvPr>
          <p:cNvSpPr txBox="1"/>
          <p:nvPr/>
        </p:nvSpPr>
        <p:spPr>
          <a:xfrm>
            <a:off x="1125199" y="4141424"/>
            <a:ext cx="528693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Goodput on a 4,096nodes Hx2Mesh</a:t>
            </a:r>
            <a:endParaRPr lang="en-US"/>
          </a:p>
        </p:txBody>
      </p:sp>
      <p:sp>
        <p:nvSpPr>
          <p:cNvPr id="5" name="TextBox 4">
            <a:extLst>
              <a:ext uri="{FF2B5EF4-FFF2-40B4-BE49-F238E27FC236}">
                <a16:creationId xmlns:a16="http://schemas.microsoft.com/office/drawing/2014/main" id="{CFAC0C8A-5387-FC74-F2EA-96D2FB8B123B}"/>
              </a:ext>
            </a:extLst>
          </p:cNvPr>
          <p:cNvSpPr txBox="1"/>
          <p:nvPr/>
        </p:nvSpPr>
        <p:spPr>
          <a:xfrm>
            <a:off x="6907434" y="4141424"/>
            <a:ext cx="528693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Goodput on a 4,096nodes HyperX</a:t>
            </a:r>
            <a:endParaRPr lang="en-US"/>
          </a:p>
        </p:txBody>
      </p:sp>
    </p:spTree>
    <p:extLst>
      <p:ext uri="{BB962C8B-B14F-4D97-AF65-F5344CB8AC3E}">
        <p14:creationId xmlns:p14="http://schemas.microsoft.com/office/powerpoint/2010/main" val="33859445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513325" y="697475"/>
            <a:ext cx="8224838" cy="47248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3708"/>
              </a:lnSpc>
              <a:buNone/>
            </a:pPr>
            <a:r>
              <a:rPr lang="en-US" sz="3100">
                <a:solidFill>
                  <a:srgbClr val="3A3A3A"/>
                </a:solidFill>
                <a:latin typeface="Noto Serif Medium" pitchFamily="34" charset="0"/>
                <a:ea typeface="Noto Serif Medium" pitchFamily="34" charset="-122"/>
                <a:cs typeface="Noto Serif Medium" pitchFamily="34" charset="-120"/>
              </a:rPr>
              <a:t>Mathematical Correctness: Zero Redundancy</a:t>
            </a:r>
            <a:endParaRPr lang="en-US" sz="3100"/>
          </a:p>
        </p:txBody>
      </p:sp>
      <p:sp>
        <p:nvSpPr>
          <p:cNvPr id="3" name="Text 1"/>
          <p:cNvSpPr/>
          <p:nvPr/>
        </p:nvSpPr>
        <p:spPr>
          <a:xfrm>
            <a:off x="661492" y="1600894"/>
            <a:ext cx="3311029" cy="28346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08"/>
              </a:lnSpc>
              <a:buNone/>
            </a:pPr>
            <a:r>
              <a:rPr lang="en-US" sz="1750">
                <a:solidFill>
                  <a:srgbClr val="3A3A3A"/>
                </a:solidFill>
                <a:latin typeface="Noto Serif Medium" pitchFamily="34" charset="0"/>
                <a:ea typeface="Noto Serif Medium" pitchFamily="34" charset="-122"/>
                <a:cs typeface="Noto Serif Medium" pitchFamily="34" charset="-120"/>
              </a:rPr>
              <a:t>The Mathematical Foundation</a:t>
            </a:r>
            <a:endParaRPr lang="en-US" sz="1750"/>
          </a:p>
        </p:txBody>
      </p:sp>
      <p:sp>
        <p:nvSpPr>
          <p:cNvPr id="4" name="Text 2"/>
          <p:cNvSpPr/>
          <p:nvPr/>
        </p:nvSpPr>
        <p:spPr>
          <a:xfrm>
            <a:off x="661492" y="2035572"/>
            <a:ext cx="5587107" cy="72568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b="1">
                <a:solidFill>
                  <a:srgbClr val="4C4C4C"/>
                </a:solidFill>
                <a:latin typeface="Noto Serif" pitchFamily="34" charset="0"/>
                <a:ea typeface="Noto Serif" pitchFamily="34" charset="-122"/>
                <a:cs typeface="Noto Serif" pitchFamily="34" charset="-120"/>
              </a:rPr>
              <a:t>The Challenge:</a:t>
            </a:r>
            <a:r>
              <a:rPr lang="en-US" sz="1167">
                <a:solidFill>
                  <a:srgbClr val="4C4C4C"/>
                </a:solidFill>
                <a:latin typeface="Noto Serif" pitchFamily="34" charset="0"/>
                <a:ea typeface="Noto Serif" pitchFamily="34" charset="-122"/>
                <a:cs typeface="Noto Serif" pitchFamily="34" charset="-120"/>
              </a:rPr>
              <a:t> Since Swing oscillates directions (Left/Right) instead of expanding monotonically, ensuring every node receives every data chunk exactly once is crucial.</a:t>
            </a:r>
            <a:endParaRPr lang="en-US" sz="1167"/>
          </a:p>
        </p:txBody>
      </p:sp>
      <p:sp>
        <p:nvSpPr>
          <p:cNvPr id="5" name="Text 3"/>
          <p:cNvSpPr/>
          <p:nvPr/>
        </p:nvSpPr>
        <p:spPr>
          <a:xfrm>
            <a:off x="661492" y="2897287"/>
            <a:ext cx="5587107" cy="48379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875"/>
              </a:lnSpc>
            </a:pPr>
            <a:r>
              <a:rPr lang="en-US" sz="1167">
                <a:solidFill>
                  <a:srgbClr val="4C4C4C"/>
                </a:solidFill>
                <a:latin typeface="Noto Serif" pitchFamily="34" charset="0"/>
                <a:ea typeface="Noto Serif" pitchFamily="34" charset="-122"/>
                <a:cs typeface="Noto Serif" pitchFamily="34" charset="-120"/>
              </a:rPr>
              <a:t>How can we guarantee that we don't accidentally revisit a node and waste bandwidth sending data they already have?</a:t>
            </a:r>
          </a:p>
        </p:txBody>
      </p:sp>
      <p:sp>
        <p:nvSpPr>
          <p:cNvPr id="6" name="Text 4"/>
          <p:cNvSpPr/>
          <p:nvPr/>
        </p:nvSpPr>
        <p:spPr>
          <a:xfrm>
            <a:off x="661492" y="3517107"/>
            <a:ext cx="5587107" cy="48379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b="1">
                <a:solidFill>
                  <a:srgbClr val="4C4C4C"/>
                </a:solidFill>
                <a:latin typeface="Noto Serif" pitchFamily="34" charset="0"/>
                <a:ea typeface="Noto Serif" pitchFamily="34" charset="-122"/>
                <a:cs typeface="Noto Serif" pitchFamily="34" charset="-120"/>
              </a:rPr>
              <a:t>Key Insight:</a:t>
            </a:r>
            <a:r>
              <a:rPr lang="en-US" sz="1167">
                <a:solidFill>
                  <a:srgbClr val="4C4C4C"/>
                </a:solidFill>
                <a:latin typeface="Noto Serif" pitchFamily="34" charset="0"/>
                <a:ea typeface="Noto Serif" pitchFamily="34" charset="-122"/>
                <a:cs typeface="Noto Serif" pitchFamily="34" charset="-120"/>
              </a:rPr>
              <a:t> The "Swing" distance function generates a unique sequence of hops that covers the entire ring of size P in exactly log₂P steps.</a:t>
            </a:r>
            <a:endParaRPr lang="en-US" sz="1167"/>
          </a:p>
        </p:txBody>
      </p:sp>
      <p:sp>
        <p:nvSpPr>
          <p:cNvPr id="7" name="Text 5"/>
          <p:cNvSpPr/>
          <p:nvPr/>
        </p:nvSpPr>
        <p:spPr>
          <a:xfrm>
            <a:off x="661492" y="4194440"/>
            <a:ext cx="2268240" cy="28346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08"/>
              </a:lnSpc>
              <a:buNone/>
            </a:pPr>
            <a:r>
              <a:rPr lang="en-US" sz="1750">
                <a:solidFill>
                  <a:srgbClr val="3A3A3A"/>
                </a:solidFill>
                <a:latin typeface="Noto Serif Medium" pitchFamily="34" charset="0"/>
                <a:ea typeface="Noto Serif Medium" pitchFamily="34" charset="-122"/>
                <a:cs typeface="Noto Serif Medium" pitchFamily="34" charset="-120"/>
              </a:rPr>
              <a:t>Results</a:t>
            </a:r>
            <a:endParaRPr lang="en-US" sz="1750"/>
          </a:p>
        </p:txBody>
      </p:sp>
      <p:sp>
        <p:nvSpPr>
          <p:cNvPr id="8" name="Text 6"/>
          <p:cNvSpPr/>
          <p:nvPr/>
        </p:nvSpPr>
        <p:spPr>
          <a:xfrm>
            <a:off x="661492" y="4586784"/>
            <a:ext cx="5587107" cy="48379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The algorithm guarantees </a:t>
            </a:r>
            <a:r>
              <a:rPr lang="en-US" sz="1167">
                <a:solidFill>
                  <a:srgbClr val="9C9283"/>
                </a:solidFill>
                <a:latin typeface="Noto Serif" pitchFamily="34" charset="0"/>
                <a:ea typeface="Noto Serif" pitchFamily="34" charset="-122"/>
                <a:cs typeface="Noto Serif" pitchFamily="34" charset="-120"/>
              </a:rPr>
              <a:t>Zero Redundancy</a:t>
            </a:r>
            <a:r>
              <a:rPr lang="en-US" sz="1167">
                <a:solidFill>
                  <a:srgbClr val="4C4C4C"/>
                </a:solidFill>
                <a:latin typeface="Noto Serif" pitchFamily="34" charset="0"/>
                <a:ea typeface="Noto Serif" pitchFamily="34" charset="-122"/>
                <a:cs typeface="Noto Serif" pitchFamily="34" charset="-120"/>
              </a:rPr>
              <a:t>. No bandwidth is wasted sending data to a node that already possesses it.</a:t>
            </a:r>
            <a:endParaRPr lang="en-US" sz="1167"/>
          </a:p>
        </p:txBody>
      </p:sp>
      <p:sp>
        <p:nvSpPr>
          <p:cNvPr id="9" name="Text 7"/>
          <p:cNvSpPr/>
          <p:nvPr/>
        </p:nvSpPr>
        <p:spPr>
          <a:xfrm>
            <a:off x="661492" y="5206603"/>
            <a:ext cx="5587107" cy="24189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Total steps remain logarithmic, maintaining optimal latency deficiency = 1.</a:t>
            </a:r>
            <a:endParaRPr lang="en-US" sz="1167"/>
          </a:p>
        </p:txBody>
      </p:sp>
      <p:sp>
        <p:nvSpPr>
          <p:cNvPr id="10" name="Text 8"/>
          <p:cNvSpPr/>
          <p:nvPr/>
        </p:nvSpPr>
        <p:spPr>
          <a:xfrm>
            <a:off x="665725" y="5944059"/>
            <a:ext cx="5587107" cy="386953"/>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500"/>
              </a:lnSpc>
            </a:pPr>
            <a:r>
              <a:rPr lang="en-US" sz="900">
                <a:solidFill>
                  <a:srgbClr val="4C4C4C"/>
                </a:solidFill>
                <a:latin typeface="Noto Serif"/>
                <a:ea typeface="Noto Serif"/>
                <a:cs typeface="Noto Serif"/>
              </a:rPr>
              <a:t>For Formal Mathematical Proof, refer to Appendix A in the full paper: Swing NSDI Paper </a:t>
            </a:r>
            <a:r>
              <a:rPr lang="en-US" sz="900" u="sng">
                <a:latin typeface="Noto Serif"/>
                <a:ea typeface="Noto Serif"/>
                <a:cs typeface="Noto Serif"/>
                <a:hlinkClick r:id="rId3">
                  <a:extLst>
                    <a:ext uri="{A12FA001-AC4F-418D-AE19-62706E023703}">
                      <ahyp:hlinkClr xmlns:ahyp="http://schemas.microsoft.com/office/drawing/2018/hyperlinkcolor" val="tx"/>
                    </a:ext>
                  </a:extLst>
                </a:hlinkClick>
              </a:rPr>
              <a:t>https://htor.inf.ethz.ch/publications/img/2024_Swing_NSDI_Paper.pdf</a:t>
            </a:r>
            <a:endParaRPr lang="en-US" sz="900">
              <a:latin typeface="Noto Serif"/>
              <a:ea typeface="Noto Serif"/>
              <a:cs typeface="Noto Serif"/>
            </a:endParaRPr>
          </a:p>
        </p:txBody>
      </p:sp>
      <p:pic>
        <p:nvPicPr>
          <p:cNvPr id="11" name="Image 0" descr="preencoded.png"/>
          <p:cNvPicPr>
            <a:picLocks noChangeAspect="1"/>
          </p:cNvPicPr>
          <p:nvPr/>
        </p:nvPicPr>
        <p:blipFill>
          <a:blip r:embed="rId4"/>
          <a:stretch>
            <a:fillRect/>
          </a:stretch>
        </p:blipFill>
        <p:spPr>
          <a:xfrm>
            <a:off x="6611040" y="1932737"/>
            <a:ext cx="5433086" cy="2407609"/>
          </a:xfrm>
          <a:prstGeom prst="rect">
            <a:avLst/>
          </a:prstGeom>
        </p:spPr>
      </p:pic>
      <p:sp>
        <p:nvSpPr>
          <p:cNvPr id="12" name="Text 9"/>
          <p:cNvSpPr/>
          <p:nvPr/>
        </p:nvSpPr>
        <p:spPr>
          <a:xfrm>
            <a:off x="6610040" y="4438901"/>
            <a:ext cx="4912916" cy="39006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                        Generates Unique Hop Sequence</a:t>
            </a:r>
            <a:endParaRPr lang="en-US" sz="1167"/>
          </a:p>
        </p:txBody>
      </p:sp>
      <p:pic>
        <p:nvPicPr>
          <p:cNvPr id="14" name="Picture 13" descr="A white surface with black dots&#10;&#10;AI-generated content may be incorrect.">
            <a:extLst>
              <a:ext uri="{FF2B5EF4-FFF2-40B4-BE49-F238E27FC236}">
                <a16:creationId xmlns:a16="http://schemas.microsoft.com/office/drawing/2014/main" id="{BBD4E3BC-5C23-4A7B-34F6-BF0E7DB8B918}"/>
              </a:ext>
            </a:extLst>
          </p:cNvPr>
          <p:cNvPicPr>
            <a:picLocks noChangeAspect="1"/>
          </p:cNvPicPr>
          <p:nvPr/>
        </p:nvPicPr>
        <p:blipFill>
          <a:blip r:embed="rId5"/>
          <a:stretch>
            <a:fillRect/>
          </a:stretch>
        </p:blipFill>
        <p:spPr>
          <a:xfrm>
            <a:off x="-1287" y="6336195"/>
            <a:ext cx="12204424" cy="520148"/>
          </a:xfrm>
          <a:prstGeom prst="rect">
            <a:avLst/>
          </a:prstGeom>
        </p:spPr>
      </p:pic>
    </p:spTree>
    <p:extLst>
      <p:ext uri="{BB962C8B-B14F-4D97-AF65-F5344CB8AC3E}">
        <p14:creationId xmlns:p14="http://schemas.microsoft.com/office/powerpoint/2010/main" val="2184480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585788" y="841673"/>
            <a:ext cx="3663851" cy="33992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667"/>
              </a:lnSpc>
              <a:buNone/>
            </a:pPr>
            <a:r>
              <a:rPr lang="en-US" sz="3100">
                <a:solidFill>
                  <a:srgbClr val="3A3A3A"/>
                </a:solidFill>
                <a:latin typeface="Noto Serif Medium" pitchFamily="34" charset="0"/>
                <a:ea typeface="Noto Serif Medium"/>
                <a:cs typeface="Noto Serif Medium" pitchFamily="34" charset="-120"/>
              </a:rPr>
              <a:t>Lemmas Required for Proof</a:t>
            </a:r>
            <a:endParaRPr lang="en-US" sz="3100">
              <a:ea typeface="Noto Serif Medium"/>
            </a:endParaRPr>
          </a:p>
        </p:txBody>
      </p:sp>
      <p:sp>
        <p:nvSpPr>
          <p:cNvPr id="3" name="Text 1"/>
          <p:cNvSpPr/>
          <p:nvPr/>
        </p:nvSpPr>
        <p:spPr>
          <a:xfrm>
            <a:off x="585788" y="1344712"/>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333"/>
              </a:lnSpc>
              <a:buNone/>
            </a:pPr>
            <a:endParaRPr lang="en-US" sz="833"/>
          </a:p>
        </p:txBody>
      </p:sp>
      <p:sp>
        <p:nvSpPr>
          <p:cNvPr id="4" name="Text 2"/>
          <p:cNvSpPr/>
          <p:nvPr/>
        </p:nvSpPr>
        <p:spPr>
          <a:xfrm>
            <a:off x="585788" y="1681758"/>
            <a:ext cx="1631851" cy="203994"/>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583"/>
              </a:lnSpc>
            </a:pPr>
            <a:r>
              <a:rPr lang="en-US" sz="1250" b="1" u="sng">
                <a:solidFill>
                  <a:srgbClr val="3A3A3A"/>
                </a:solidFill>
                <a:latin typeface="Noto Serif Medium"/>
                <a:ea typeface="Noto Serif Medium"/>
              </a:rPr>
              <a:t>Lemma A.1:</a:t>
            </a:r>
            <a:endParaRPr lang="en-US" sz="1250" b="1" u="sng">
              <a:solidFill>
                <a:srgbClr val="000000"/>
              </a:solidFill>
              <a:latin typeface="Aptos"/>
            </a:endParaRPr>
          </a:p>
        </p:txBody>
      </p:sp>
      <p:sp>
        <p:nvSpPr>
          <p:cNvPr id="5" name="Text 3"/>
          <p:cNvSpPr/>
          <p:nvPr/>
        </p:nvSpPr>
        <p:spPr>
          <a:xfrm>
            <a:off x="585788" y="2048868"/>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333"/>
              </a:lnSpc>
            </a:pPr>
            <a:r>
              <a:rPr lang="en-US" sz="1000">
                <a:solidFill>
                  <a:srgbClr val="4C4C4C"/>
                </a:solidFill>
                <a:latin typeface="Noto Serif"/>
                <a:ea typeface="Noto Serif"/>
                <a:cs typeface="Noto Serif"/>
              </a:rPr>
              <a:t>ρ(s) are odd for all s &lt;- N.</a:t>
            </a:r>
            <a:endParaRPr lang="en-US" sz="1000">
              <a:latin typeface="Noto Serif"/>
              <a:ea typeface="Noto Serif"/>
              <a:cs typeface="Noto Serif"/>
            </a:endParaRPr>
          </a:p>
        </p:txBody>
      </p:sp>
      <p:sp>
        <p:nvSpPr>
          <p:cNvPr id="12" name="Text 8"/>
          <p:cNvSpPr/>
          <p:nvPr/>
        </p:nvSpPr>
        <p:spPr>
          <a:xfrm>
            <a:off x="585788" y="2391133"/>
            <a:ext cx="1631851" cy="203994"/>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583"/>
              </a:lnSpc>
            </a:pPr>
            <a:r>
              <a:rPr lang="en-US" sz="1250" b="1" u="sng">
                <a:solidFill>
                  <a:srgbClr val="3A3A3A"/>
                </a:solidFill>
                <a:latin typeface="Noto Serif Medium"/>
                <a:ea typeface="Noto Serif Medium"/>
              </a:rPr>
              <a:t>Lemma A.2:</a:t>
            </a:r>
            <a:endParaRPr lang="en-US" sz="1250" b="1" u="sng">
              <a:solidFill>
                <a:srgbClr val="000000"/>
              </a:solidFill>
              <a:latin typeface="Aptos"/>
            </a:endParaRPr>
          </a:p>
        </p:txBody>
      </p:sp>
      <p:sp>
        <p:nvSpPr>
          <p:cNvPr id="13" name="Text 9"/>
          <p:cNvSpPr/>
          <p:nvPr/>
        </p:nvSpPr>
        <p:spPr>
          <a:xfrm>
            <a:off x="585788" y="2758244"/>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333"/>
              </a:lnSpc>
              <a:buNone/>
            </a:pPr>
            <a:r>
              <a:rPr lang="en-US" sz="1000">
                <a:solidFill>
                  <a:srgbClr val="4C4C4C"/>
                </a:solidFill>
                <a:latin typeface="Noto Serif" pitchFamily="34" charset="0"/>
                <a:ea typeface="Noto Serif" pitchFamily="34" charset="-122"/>
                <a:cs typeface="Noto Serif" pitchFamily="34" charset="-120"/>
              </a:rPr>
              <a:t>If r is even, δ(s,r) is odd, and vice versa.</a:t>
            </a:r>
            <a:endParaRPr lang="en-US" sz="1000"/>
          </a:p>
        </p:txBody>
      </p:sp>
      <p:sp>
        <p:nvSpPr>
          <p:cNvPr id="18" name="Text 13"/>
          <p:cNvSpPr/>
          <p:nvPr/>
        </p:nvSpPr>
        <p:spPr>
          <a:xfrm>
            <a:off x="585788" y="3092424"/>
            <a:ext cx="1631851" cy="203994"/>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583"/>
              </a:lnSpc>
              <a:buNone/>
            </a:pPr>
            <a:r>
              <a:rPr lang="en-US" sz="1250" b="1" u="sng">
                <a:solidFill>
                  <a:srgbClr val="3A3A3A"/>
                </a:solidFill>
                <a:latin typeface="Noto Serif Medium"/>
                <a:ea typeface="Noto Serif Medium"/>
                <a:cs typeface="Noto Serif Medium" pitchFamily="34" charset="-120"/>
              </a:rPr>
              <a:t>Lemma A.3:</a:t>
            </a:r>
            <a:endParaRPr lang="en-US" sz="1250" b="1" u="sng">
              <a:latin typeface="Noto Serif Medium"/>
              <a:ea typeface="Noto Serif Medium"/>
            </a:endParaRPr>
          </a:p>
        </p:txBody>
      </p:sp>
      <p:sp>
        <p:nvSpPr>
          <p:cNvPr id="19" name="Text 14"/>
          <p:cNvSpPr/>
          <p:nvPr/>
        </p:nvSpPr>
        <p:spPr>
          <a:xfrm>
            <a:off x="585788" y="3459534"/>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333"/>
              </a:lnSpc>
            </a:pPr>
            <a:r>
              <a:rPr lang="en-US" sz="1000">
                <a:solidFill>
                  <a:srgbClr val="4C4C4C"/>
                </a:solidFill>
                <a:latin typeface="Noto Serif"/>
                <a:ea typeface="Noto Serif"/>
                <a:cs typeface="Noto Serif"/>
              </a:rPr>
              <a:t>Even nodes reach odd nodes through an odd number of steps k. Odd nodes reach even nodes through an odd number of steps k/</a:t>
            </a:r>
          </a:p>
        </p:txBody>
      </p:sp>
      <p:sp>
        <p:nvSpPr>
          <p:cNvPr id="20" name="Text 2">
            <a:extLst>
              <a:ext uri="{FF2B5EF4-FFF2-40B4-BE49-F238E27FC236}">
                <a16:creationId xmlns:a16="http://schemas.microsoft.com/office/drawing/2014/main" id="{9CC22112-9BFF-14B1-83E2-E124F945E1C6}"/>
              </a:ext>
            </a:extLst>
          </p:cNvPr>
          <p:cNvSpPr/>
          <p:nvPr/>
        </p:nvSpPr>
        <p:spPr>
          <a:xfrm>
            <a:off x="596831" y="3813149"/>
            <a:ext cx="1631851" cy="203994"/>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583"/>
              </a:lnSpc>
            </a:pPr>
            <a:r>
              <a:rPr lang="en-US" sz="1250" b="1" u="sng">
                <a:solidFill>
                  <a:srgbClr val="3A3A3A"/>
                </a:solidFill>
                <a:latin typeface="Noto Serif Medium"/>
                <a:ea typeface="Noto Serif Medium"/>
              </a:rPr>
              <a:t>Lemma A.4:</a:t>
            </a:r>
            <a:endParaRPr lang="en-US" sz="1250" b="1" u="sng">
              <a:solidFill>
                <a:srgbClr val="000000"/>
              </a:solidFill>
              <a:latin typeface="Aptos"/>
            </a:endParaRPr>
          </a:p>
        </p:txBody>
      </p:sp>
      <p:sp>
        <p:nvSpPr>
          <p:cNvPr id="21" name="Text 3">
            <a:extLst>
              <a:ext uri="{FF2B5EF4-FFF2-40B4-BE49-F238E27FC236}">
                <a16:creationId xmlns:a16="http://schemas.microsoft.com/office/drawing/2014/main" id="{55800377-4235-ED4A-DEC7-C43048F99B94}"/>
              </a:ext>
            </a:extLst>
          </p:cNvPr>
          <p:cNvSpPr/>
          <p:nvPr/>
        </p:nvSpPr>
        <p:spPr>
          <a:xfrm>
            <a:off x="596831" y="4191303"/>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000">
                <a:solidFill>
                  <a:srgbClr val="4C4C4C"/>
                </a:solidFill>
                <a:latin typeface="Noto Serif"/>
                <a:ea typeface="Noto Serif"/>
                <a:cs typeface="Noto Serif"/>
              </a:rPr>
              <a:t>Given k integers {e0 &lt; e1 &lt; . . . &lt; ek−1}, with ek−1 ≤ log2(p)−1, then −p &lt; Σk−1 </a:t>
            </a:r>
            <a:r>
              <a:rPr lang="en-US" sz="1000" err="1">
                <a:solidFill>
                  <a:srgbClr val="4C4C4C"/>
                </a:solidFill>
                <a:latin typeface="Noto Serif"/>
                <a:ea typeface="Noto Serif"/>
                <a:cs typeface="Noto Serif"/>
              </a:rPr>
              <a:t>i</a:t>
            </a:r>
            <a:r>
              <a:rPr lang="en-US" sz="1000">
                <a:solidFill>
                  <a:srgbClr val="4C4C4C"/>
                </a:solidFill>
                <a:latin typeface="Noto Serif"/>
                <a:ea typeface="Noto Serif"/>
                <a:cs typeface="Noto Serif"/>
              </a:rPr>
              <a:t>=0 (−2)</a:t>
            </a:r>
            <a:r>
              <a:rPr lang="en-US" sz="1000" err="1">
                <a:solidFill>
                  <a:srgbClr val="4C4C4C"/>
                </a:solidFill>
                <a:latin typeface="Noto Serif"/>
                <a:ea typeface="Noto Serif"/>
                <a:cs typeface="Noto Serif"/>
              </a:rPr>
              <a:t>ei</a:t>
            </a:r>
            <a:r>
              <a:rPr lang="en-US" sz="1000">
                <a:solidFill>
                  <a:srgbClr val="4C4C4C"/>
                </a:solidFill>
                <a:latin typeface="Noto Serif"/>
                <a:ea typeface="Noto Serif"/>
                <a:cs typeface="Noto Serif"/>
              </a:rPr>
              <a:t> &lt; p</a:t>
            </a:r>
            <a:r>
              <a:rPr lang="en-US" sz="1000">
                <a:solidFill>
                  <a:srgbClr val="4C4C4C"/>
                </a:solidFill>
                <a:latin typeface="Aptos"/>
                <a:ea typeface="Noto Serif"/>
                <a:cs typeface="Noto Serif"/>
              </a:rPr>
              <a:t>.</a:t>
            </a:r>
            <a:endParaRPr lang="en-US">
              <a:solidFill>
                <a:srgbClr val="000000"/>
              </a:solidFill>
              <a:latin typeface="Aptos"/>
              <a:ea typeface="Noto Serif"/>
              <a:cs typeface="Noto Serif"/>
            </a:endParaRPr>
          </a:p>
        </p:txBody>
      </p:sp>
      <p:sp>
        <p:nvSpPr>
          <p:cNvPr id="22" name="Text 8">
            <a:extLst>
              <a:ext uri="{FF2B5EF4-FFF2-40B4-BE49-F238E27FC236}">
                <a16:creationId xmlns:a16="http://schemas.microsoft.com/office/drawing/2014/main" id="{C4BE85E2-6E15-5FCA-B632-7D7D1654A28A}"/>
              </a:ext>
            </a:extLst>
          </p:cNvPr>
          <p:cNvSpPr/>
          <p:nvPr/>
        </p:nvSpPr>
        <p:spPr>
          <a:xfrm>
            <a:off x="596831" y="4533568"/>
            <a:ext cx="1631851" cy="203994"/>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583"/>
              </a:lnSpc>
            </a:pPr>
            <a:r>
              <a:rPr lang="en-US" sz="1250" b="1" u="sng">
                <a:solidFill>
                  <a:srgbClr val="3A3A3A"/>
                </a:solidFill>
                <a:latin typeface="Noto Serif Medium"/>
                <a:ea typeface="Noto Serif Medium"/>
              </a:rPr>
              <a:t>Theorem A.5:</a:t>
            </a:r>
            <a:endParaRPr lang="en-US" sz="1250" b="1" u="sng">
              <a:solidFill>
                <a:srgbClr val="000000"/>
              </a:solidFill>
              <a:latin typeface="Aptos"/>
            </a:endParaRPr>
          </a:p>
        </p:txBody>
      </p:sp>
      <p:sp>
        <p:nvSpPr>
          <p:cNvPr id="24" name="Text 9">
            <a:extLst>
              <a:ext uri="{FF2B5EF4-FFF2-40B4-BE49-F238E27FC236}">
                <a16:creationId xmlns:a16="http://schemas.microsoft.com/office/drawing/2014/main" id="{40108635-8EAB-19EA-E1A1-4642AE54ADC9}"/>
              </a:ext>
            </a:extLst>
          </p:cNvPr>
          <p:cNvSpPr/>
          <p:nvPr/>
        </p:nvSpPr>
        <p:spPr>
          <a:xfrm>
            <a:off x="596831" y="4900679"/>
            <a:ext cx="11020425" cy="17393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000">
                <a:solidFill>
                  <a:srgbClr val="4C4C4C"/>
                </a:solidFill>
                <a:latin typeface="Noto Serif"/>
                <a:ea typeface="Noto Serif"/>
                <a:cs typeface="Noto Serif"/>
              </a:rPr>
              <a:t>On a 1D torus, if a node r at step s communicates with node π(r, s) (defined in Eq. 2), it will reach (directly or indirectly) all the other p−1 nodes in log2(p) steps (with p power of two).</a:t>
            </a:r>
            <a:endParaRPr lang="en-US">
              <a:solidFill>
                <a:srgbClr val="000000"/>
              </a:solidFill>
              <a:latin typeface="Aptos" panose="020B0004020202020204"/>
              <a:ea typeface="Noto Serif"/>
              <a:cs typeface="Noto Serif"/>
            </a:endParaRPr>
          </a:p>
        </p:txBody>
      </p:sp>
      <p:sp>
        <p:nvSpPr>
          <p:cNvPr id="26" name="Text 14">
            <a:extLst>
              <a:ext uri="{FF2B5EF4-FFF2-40B4-BE49-F238E27FC236}">
                <a16:creationId xmlns:a16="http://schemas.microsoft.com/office/drawing/2014/main" id="{BDB57D44-A99E-6099-3D0A-AB326C936FF7}"/>
              </a:ext>
            </a:extLst>
          </p:cNvPr>
          <p:cNvSpPr/>
          <p:nvPr/>
        </p:nvSpPr>
        <p:spPr>
          <a:xfrm>
            <a:off x="596831" y="5256688"/>
            <a:ext cx="11020425" cy="804962"/>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000">
                <a:solidFill>
                  <a:srgbClr val="4C4C4C"/>
                </a:solidFill>
                <a:latin typeface="Noto Serif"/>
                <a:ea typeface="Noto Serif"/>
                <a:cs typeface="Noto Serif"/>
              </a:rPr>
              <a:t>The proof uses a contradiction argument based on the unique representation of integers in base -2. Just as every number has a unique binary representation, the paper proves that</a:t>
            </a:r>
            <a:endParaRPr lang="en-US">
              <a:solidFill>
                <a:srgbClr val="000000"/>
              </a:solidFill>
              <a:latin typeface="Aptos" panose="020B0004020202020204"/>
              <a:ea typeface="Noto Serif"/>
              <a:cs typeface="Noto Serif"/>
            </a:endParaRPr>
          </a:p>
          <a:p>
            <a:r>
              <a:rPr lang="en-US" sz="1000">
                <a:solidFill>
                  <a:srgbClr val="4C4C4C"/>
                </a:solidFill>
                <a:latin typeface="Noto Serif"/>
                <a:ea typeface="Noto Serif"/>
                <a:cs typeface="Noto Serif"/>
              </a:rPr>
              <a:t> for any target node q, there is one and only one sequence of hops that can reach it. Therefore, we can mathematically guarantee that in exactly log_2(p) steps, every node reaches</a:t>
            </a:r>
            <a:endParaRPr lang="en-US">
              <a:solidFill>
                <a:srgbClr val="000000"/>
              </a:solidFill>
              <a:latin typeface="Aptos" panose="020B0004020202020204"/>
              <a:ea typeface="Noto Serif"/>
              <a:cs typeface="Noto Serif"/>
            </a:endParaRPr>
          </a:p>
          <a:p>
            <a:r>
              <a:rPr lang="en-US" sz="1000">
                <a:solidFill>
                  <a:srgbClr val="4C4C4C"/>
                </a:solidFill>
                <a:latin typeface="Noto Serif"/>
                <a:ea typeface="Noto Serif"/>
                <a:cs typeface="Noto Serif"/>
              </a:rPr>
              <a:t>every other node exactly once, with zero redundancy.</a:t>
            </a:r>
            <a:endParaRPr lang="en-US">
              <a:solidFill>
                <a:srgbClr val="000000"/>
              </a:solidFill>
              <a:latin typeface="Aptos" panose="020B0004020202020204"/>
              <a:ea typeface="Noto Serif"/>
              <a:cs typeface="Noto Serif"/>
            </a:endParaRPr>
          </a:p>
          <a:p>
            <a:pPr marL="0" indent="0">
              <a:lnSpc>
                <a:spcPts val="1333"/>
              </a:lnSpc>
              <a:buNone/>
            </a:pPr>
            <a:endParaRPr lang="en-US" sz="1000">
              <a:solidFill>
                <a:srgbClr val="4C4C4C"/>
              </a:solidFill>
              <a:latin typeface="Noto Serif"/>
              <a:ea typeface="Noto Serif"/>
              <a:cs typeface="Noto Serif"/>
            </a:endParaRPr>
          </a:p>
        </p:txBody>
      </p:sp>
      <p:pic>
        <p:nvPicPr>
          <p:cNvPr id="7" name="Image 0" descr="preencoded.png">
            <a:extLst>
              <a:ext uri="{FF2B5EF4-FFF2-40B4-BE49-F238E27FC236}">
                <a16:creationId xmlns:a16="http://schemas.microsoft.com/office/drawing/2014/main" id="{31CE1E6F-FE7D-467A-3F5F-F066399E9B35}"/>
              </a:ext>
            </a:extLst>
          </p:cNvPr>
          <p:cNvPicPr>
            <a:picLocks noChangeAspect="1"/>
          </p:cNvPicPr>
          <p:nvPr/>
        </p:nvPicPr>
        <p:blipFill>
          <a:blip r:embed="rId3"/>
          <a:stretch>
            <a:fillRect/>
          </a:stretch>
        </p:blipFill>
        <p:spPr>
          <a:xfrm>
            <a:off x="6480411" y="691766"/>
            <a:ext cx="5433086" cy="2407609"/>
          </a:xfrm>
          <a:prstGeom prst="rect">
            <a:avLst/>
          </a:prstGeom>
        </p:spPr>
      </p:pic>
      <p:pic>
        <p:nvPicPr>
          <p:cNvPr id="8" name="Picture 7" descr="A white surface with black dots&#10;&#10;AI-generated content may be incorrect.">
            <a:extLst>
              <a:ext uri="{FF2B5EF4-FFF2-40B4-BE49-F238E27FC236}">
                <a16:creationId xmlns:a16="http://schemas.microsoft.com/office/drawing/2014/main" id="{C9555240-1635-EDCA-0168-67F5571FBCE6}"/>
              </a:ext>
            </a:extLst>
          </p:cNvPr>
          <p:cNvPicPr>
            <a:picLocks noChangeAspect="1"/>
          </p:cNvPicPr>
          <p:nvPr/>
        </p:nvPicPr>
        <p:blipFill>
          <a:blip r:embed="rId4"/>
          <a:stretch>
            <a:fillRect/>
          </a:stretch>
        </p:blipFill>
        <p:spPr>
          <a:xfrm>
            <a:off x="-1287" y="6336195"/>
            <a:ext cx="12204424" cy="520148"/>
          </a:xfrm>
          <a:prstGeom prst="rect">
            <a:avLst/>
          </a:prstGeom>
        </p:spPr>
      </p:pic>
    </p:spTree>
    <p:extLst>
      <p:ext uri="{BB962C8B-B14F-4D97-AF65-F5344CB8AC3E}">
        <p14:creationId xmlns:p14="http://schemas.microsoft.com/office/powerpoint/2010/main" val="1475147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49825" y="580232"/>
            <a:ext cx="10800358" cy="47248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3708"/>
              </a:lnSpc>
              <a:buNone/>
            </a:pPr>
            <a:r>
              <a:rPr lang="en-US" sz="3100">
                <a:solidFill>
                  <a:srgbClr val="3A3A3A"/>
                </a:solidFill>
                <a:latin typeface="Noto Serif Medium" pitchFamily="34" charset="0"/>
                <a:ea typeface="Noto Serif Medium" pitchFamily="34" charset="-122"/>
                <a:cs typeface="Noto Serif Medium" pitchFamily="34" charset="-120"/>
              </a:rPr>
              <a:t>Handling Real-World Edge Cases: Non-Power-of-Two Nodes</a:t>
            </a:r>
            <a:endParaRPr lang="en-US" sz="3100"/>
          </a:p>
        </p:txBody>
      </p:sp>
      <p:sp>
        <p:nvSpPr>
          <p:cNvPr id="3" name="Text 1"/>
          <p:cNvSpPr/>
          <p:nvPr/>
        </p:nvSpPr>
        <p:spPr>
          <a:xfrm>
            <a:off x="661492" y="1545630"/>
            <a:ext cx="10869018" cy="48379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875"/>
              </a:lnSpc>
            </a:pPr>
            <a:r>
              <a:rPr lang="en-US" sz="1150">
                <a:solidFill>
                  <a:srgbClr val="4C4C4C"/>
                </a:solidFill>
                <a:latin typeface="Noto Serif"/>
                <a:ea typeface="Noto Serif"/>
                <a:cs typeface="Noto Serif"/>
              </a:rPr>
              <a:t>Real supercomputers often encounter scenarios with failed nodes or odd configurations (e.g., 63 active nodes). </a:t>
            </a:r>
            <a:endParaRPr lang="en-US" sz="1150">
              <a:solidFill>
                <a:srgbClr val="000000"/>
              </a:solidFill>
              <a:latin typeface="Noto Serif"/>
              <a:ea typeface="Noto Serif"/>
              <a:cs typeface="Noto Serif"/>
            </a:endParaRPr>
          </a:p>
          <a:p>
            <a:pPr marL="0" indent="0" algn="l">
              <a:lnSpc>
                <a:spcPts val="1875"/>
              </a:lnSpc>
              <a:buNone/>
            </a:pPr>
            <a:r>
              <a:rPr lang="en-US" sz="1150">
                <a:solidFill>
                  <a:srgbClr val="4C4C4C"/>
                </a:solidFill>
                <a:latin typeface="Noto Serif"/>
                <a:ea typeface="Noto Serif"/>
                <a:cs typeface="Noto Serif"/>
              </a:rPr>
              <a:t>Swing demonstrates robustness in these situations, outperforming padding strategies.</a:t>
            </a:r>
            <a:endParaRPr lang="en-US" sz="1150">
              <a:latin typeface="Noto Serif"/>
              <a:ea typeface="Noto Serif"/>
              <a:cs typeface="Noto Serif"/>
            </a:endParaRPr>
          </a:p>
        </p:txBody>
      </p:sp>
      <p:sp>
        <p:nvSpPr>
          <p:cNvPr id="4" name="Text 2"/>
          <p:cNvSpPr/>
          <p:nvPr/>
        </p:nvSpPr>
        <p:spPr>
          <a:xfrm>
            <a:off x="661492" y="2256234"/>
            <a:ext cx="2268240" cy="28346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08"/>
              </a:lnSpc>
              <a:buNone/>
            </a:pPr>
            <a:r>
              <a:rPr lang="en-US" sz="1750">
                <a:solidFill>
                  <a:srgbClr val="3A3A3A"/>
                </a:solidFill>
                <a:latin typeface="Noto Serif Medium" pitchFamily="34" charset="0"/>
                <a:ea typeface="Noto Serif Medium" pitchFamily="34" charset="-122"/>
                <a:cs typeface="Noto Serif Medium" pitchFamily="34" charset="-120"/>
              </a:rPr>
              <a:t>The Problem:</a:t>
            </a:r>
            <a:endParaRPr lang="en-US" sz="1750"/>
          </a:p>
        </p:txBody>
      </p:sp>
      <p:sp>
        <p:nvSpPr>
          <p:cNvPr id="5" name="Text 3"/>
          <p:cNvSpPr/>
          <p:nvPr/>
        </p:nvSpPr>
        <p:spPr>
          <a:xfrm>
            <a:off x="661492" y="2766517"/>
            <a:ext cx="10869018" cy="24189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1875"/>
              </a:lnSpc>
              <a:buSzPct val="100000"/>
              <a:buChar char="•"/>
            </a:pPr>
            <a:r>
              <a:rPr lang="en-US" sz="1167">
                <a:solidFill>
                  <a:srgbClr val="4C4C4C"/>
                </a:solidFill>
                <a:latin typeface="Noto Serif" pitchFamily="34" charset="0"/>
                <a:ea typeface="Noto Serif" pitchFamily="34" charset="-122"/>
                <a:cs typeface="Noto Serif" pitchFamily="34" charset="-120"/>
              </a:rPr>
              <a:t>Most collective algorithms assume P = 2^k, limiting flexibility.</a:t>
            </a:r>
            <a:endParaRPr lang="en-US" sz="1167"/>
          </a:p>
        </p:txBody>
      </p:sp>
      <p:sp>
        <p:nvSpPr>
          <p:cNvPr id="6" name="Text 4"/>
          <p:cNvSpPr/>
          <p:nvPr/>
        </p:nvSpPr>
        <p:spPr>
          <a:xfrm>
            <a:off x="661492" y="3061295"/>
            <a:ext cx="10869018" cy="24189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1875"/>
              </a:lnSpc>
              <a:buSzPct val="100000"/>
              <a:buChar char="•"/>
            </a:pPr>
            <a:r>
              <a:rPr lang="en-US" sz="1167">
                <a:solidFill>
                  <a:srgbClr val="4C4C4C"/>
                </a:solidFill>
                <a:latin typeface="Noto Serif" pitchFamily="34" charset="0"/>
                <a:ea typeface="Noto Serif" pitchFamily="34" charset="-122"/>
                <a:cs typeface="Noto Serif" pitchFamily="34" charset="-120"/>
              </a:rPr>
              <a:t>Standard solutions involve padding with "dummy" nodes, which wastes bandwidth and compute cycles.</a:t>
            </a:r>
            <a:endParaRPr lang="en-US" sz="1167"/>
          </a:p>
        </p:txBody>
      </p:sp>
      <p:sp>
        <p:nvSpPr>
          <p:cNvPr id="7" name="Shape 5"/>
          <p:cNvSpPr/>
          <p:nvPr/>
        </p:nvSpPr>
        <p:spPr>
          <a:xfrm>
            <a:off x="661492" y="3473252"/>
            <a:ext cx="3522167" cy="1393131"/>
          </a:xfrm>
          <a:prstGeom prst="roundRect">
            <a:avLst>
              <a:gd name="adj" fmla="val 6564"/>
            </a:avLst>
          </a:prstGeom>
          <a:solidFill>
            <a:srgbClr val="FDFBF7"/>
          </a:solidFill>
          <a:ln w="22860">
            <a:solidFill>
              <a:srgbClr val="A8B8A2"/>
            </a:solidFill>
            <a:prstDash val="solid"/>
          </a:ln>
          <a:effectLst>
            <a:outerShdw dist="16510" dir="2700000" algn="bl" rotWithShape="0">
              <a:srgbClr val="A8B8A2">
                <a:alpha val="100000"/>
              </a:srgbClr>
            </a:outerShdw>
          </a:effectLst>
        </p:spPr>
      </p:sp>
      <p:sp>
        <p:nvSpPr>
          <p:cNvPr id="8" name="Shape 6"/>
          <p:cNvSpPr/>
          <p:nvPr/>
        </p:nvSpPr>
        <p:spPr>
          <a:xfrm>
            <a:off x="642442" y="3473252"/>
            <a:ext cx="76200" cy="1393131"/>
          </a:xfrm>
          <a:prstGeom prst="roundRect">
            <a:avLst>
              <a:gd name="adj" fmla="val 83349"/>
            </a:avLst>
          </a:prstGeom>
          <a:solidFill>
            <a:srgbClr val="A8B8A2"/>
          </a:solidFill>
          <a:ln/>
        </p:spPr>
      </p:sp>
      <p:sp>
        <p:nvSpPr>
          <p:cNvPr id="9" name="Text 7"/>
          <p:cNvSpPr/>
          <p:nvPr/>
        </p:nvSpPr>
        <p:spPr>
          <a:xfrm>
            <a:off x="888901" y="3643511"/>
            <a:ext cx="1890217" cy="23624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33"/>
              </a:lnSpc>
              <a:buNone/>
            </a:pPr>
            <a:r>
              <a:rPr lang="en-US" sz="1458">
                <a:solidFill>
                  <a:srgbClr val="4C4C4C"/>
                </a:solidFill>
                <a:latin typeface="Noto Serif Medium" pitchFamily="34" charset="0"/>
                <a:ea typeface="Noto Serif Medium" pitchFamily="34" charset="-122"/>
                <a:cs typeface="Noto Serif Medium" pitchFamily="34" charset="-120"/>
              </a:rPr>
              <a:t>Swing Strategy:</a:t>
            </a:r>
            <a:endParaRPr lang="en-US" sz="1458"/>
          </a:p>
        </p:txBody>
      </p:sp>
      <p:sp>
        <p:nvSpPr>
          <p:cNvPr id="10" name="Text 8"/>
          <p:cNvSpPr/>
          <p:nvPr/>
        </p:nvSpPr>
        <p:spPr>
          <a:xfrm>
            <a:off x="888901" y="3970437"/>
            <a:ext cx="3124498" cy="72568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If P is odd, Swing runs the standard algorithm on P-1 nodes (the largest even subset).</a:t>
            </a:r>
            <a:endParaRPr lang="en-US" sz="1167"/>
          </a:p>
        </p:txBody>
      </p:sp>
      <p:sp>
        <p:nvSpPr>
          <p:cNvPr id="11" name="Shape 9"/>
          <p:cNvSpPr/>
          <p:nvPr/>
        </p:nvSpPr>
        <p:spPr>
          <a:xfrm>
            <a:off x="4334867" y="3473252"/>
            <a:ext cx="3522167" cy="1393131"/>
          </a:xfrm>
          <a:prstGeom prst="roundRect">
            <a:avLst>
              <a:gd name="adj" fmla="val 6564"/>
            </a:avLst>
          </a:prstGeom>
          <a:solidFill>
            <a:srgbClr val="FDFBF7"/>
          </a:solidFill>
          <a:ln w="22860">
            <a:solidFill>
              <a:srgbClr val="A8B8A2"/>
            </a:solidFill>
            <a:prstDash val="solid"/>
          </a:ln>
          <a:effectLst>
            <a:outerShdw dist="16510" dir="2700000" algn="bl" rotWithShape="0">
              <a:srgbClr val="A8B8A2">
                <a:alpha val="100000"/>
              </a:srgbClr>
            </a:outerShdw>
          </a:effectLst>
        </p:spPr>
      </p:sp>
      <p:sp>
        <p:nvSpPr>
          <p:cNvPr id="12" name="Shape 10"/>
          <p:cNvSpPr/>
          <p:nvPr/>
        </p:nvSpPr>
        <p:spPr>
          <a:xfrm>
            <a:off x="4315818" y="3473252"/>
            <a:ext cx="76200" cy="1393131"/>
          </a:xfrm>
          <a:prstGeom prst="roundRect">
            <a:avLst>
              <a:gd name="adj" fmla="val 83349"/>
            </a:avLst>
          </a:prstGeom>
          <a:solidFill>
            <a:srgbClr val="A8B8A2"/>
          </a:solidFill>
          <a:ln/>
        </p:spPr>
      </p:sp>
      <p:sp>
        <p:nvSpPr>
          <p:cNvPr id="13" name="Text 11"/>
          <p:cNvSpPr/>
          <p:nvPr/>
        </p:nvSpPr>
        <p:spPr>
          <a:xfrm>
            <a:off x="4562277" y="3643511"/>
            <a:ext cx="2092424" cy="23624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33"/>
              </a:lnSpc>
              <a:buNone/>
            </a:pPr>
            <a:r>
              <a:rPr lang="en-US" sz="1458">
                <a:solidFill>
                  <a:srgbClr val="4C4C4C"/>
                </a:solidFill>
                <a:latin typeface="Noto Serif Medium" pitchFamily="34" charset="0"/>
                <a:ea typeface="Noto Serif Medium" pitchFamily="34" charset="-122"/>
                <a:cs typeface="Noto Serif Medium" pitchFamily="34" charset="-120"/>
              </a:rPr>
              <a:t>The Proxy Mechanism:</a:t>
            </a:r>
            <a:endParaRPr lang="en-US" sz="1458"/>
          </a:p>
        </p:txBody>
      </p:sp>
      <p:sp>
        <p:nvSpPr>
          <p:cNvPr id="14" name="Text 12"/>
          <p:cNvSpPr/>
          <p:nvPr/>
        </p:nvSpPr>
        <p:spPr>
          <a:xfrm>
            <a:off x="4562277" y="3970437"/>
            <a:ext cx="3124498" cy="72568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The leftover node (P_last) splits its data vector and distributes it among the even group before the main algorithm begins.</a:t>
            </a:r>
            <a:endParaRPr lang="en-US" sz="1167"/>
          </a:p>
        </p:txBody>
      </p:sp>
      <p:sp>
        <p:nvSpPr>
          <p:cNvPr id="15" name="Shape 13"/>
          <p:cNvSpPr/>
          <p:nvPr/>
        </p:nvSpPr>
        <p:spPr>
          <a:xfrm>
            <a:off x="8008244" y="3473252"/>
            <a:ext cx="3522266" cy="1393131"/>
          </a:xfrm>
          <a:prstGeom prst="roundRect">
            <a:avLst>
              <a:gd name="adj" fmla="val 6564"/>
            </a:avLst>
          </a:prstGeom>
          <a:solidFill>
            <a:srgbClr val="FDFBF7"/>
          </a:solidFill>
          <a:ln w="22860">
            <a:solidFill>
              <a:srgbClr val="A8B8A2"/>
            </a:solidFill>
            <a:prstDash val="solid"/>
          </a:ln>
          <a:effectLst>
            <a:outerShdw dist="16510" dir="2700000" algn="bl" rotWithShape="0">
              <a:srgbClr val="A8B8A2">
                <a:alpha val="100000"/>
              </a:srgbClr>
            </a:outerShdw>
          </a:effectLst>
        </p:spPr>
      </p:sp>
      <p:sp>
        <p:nvSpPr>
          <p:cNvPr id="16" name="Shape 14"/>
          <p:cNvSpPr/>
          <p:nvPr/>
        </p:nvSpPr>
        <p:spPr>
          <a:xfrm>
            <a:off x="7989193" y="3473252"/>
            <a:ext cx="76200" cy="1393131"/>
          </a:xfrm>
          <a:prstGeom prst="roundRect">
            <a:avLst>
              <a:gd name="adj" fmla="val 83349"/>
            </a:avLst>
          </a:prstGeom>
          <a:solidFill>
            <a:srgbClr val="A8B8A2"/>
          </a:solidFill>
          <a:ln/>
        </p:spPr>
      </p:sp>
      <p:sp>
        <p:nvSpPr>
          <p:cNvPr id="17" name="Text 15"/>
          <p:cNvSpPr/>
          <p:nvPr/>
        </p:nvSpPr>
        <p:spPr>
          <a:xfrm>
            <a:off x="8235652" y="3643511"/>
            <a:ext cx="1890217" cy="236240"/>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33"/>
              </a:lnSpc>
              <a:buNone/>
            </a:pPr>
            <a:r>
              <a:rPr lang="en-US" sz="1458">
                <a:solidFill>
                  <a:srgbClr val="4C4C4C"/>
                </a:solidFill>
                <a:latin typeface="Noto Serif Medium" pitchFamily="34" charset="0"/>
                <a:ea typeface="Noto Serif Medium" pitchFamily="34" charset="-122"/>
                <a:cs typeface="Noto Serif Medium" pitchFamily="34" charset="-120"/>
              </a:rPr>
              <a:t>Retrieval:</a:t>
            </a:r>
            <a:endParaRPr lang="en-US" sz="1458"/>
          </a:p>
        </p:txBody>
      </p:sp>
      <p:sp>
        <p:nvSpPr>
          <p:cNvPr id="18" name="Text 16"/>
          <p:cNvSpPr/>
          <p:nvPr/>
        </p:nvSpPr>
        <p:spPr>
          <a:xfrm>
            <a:off x="8235652" y="3970437"/>
            <a:ext cx="3124597" cy="72568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Once the even group completes its operations, P_last retrieves the reduced results from its peers.</a:t>
            </a:r>
            <a:endParaRPr lang="en-US" sz="1167"/>
          </a:p>
        </p:txBody>
      </p:sp>
      <p:sp>
        <p:nvSpPr>
          <p:cNvPr id="19" name="Text 17"/>
          <p:cNvSpPr/>
          <p:nvPr/>
        </p:nvSpPr>
        <p:spPr>
          <a:xfrm>
            <a:off x="661492" y="5093196"/>
            <a:ext cx="2329458" cy="28346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08"/>
              </a:lnSpc>
              <a:buNone/>
            </a:pPr>
            <a:r>
              <a:rPr lang="en-US" sz="1750">
                <a:solidFill>
                  <a:srgbClr val="3A3A3A"/>
                </a:solidFill>
                <a:latin typeface="Noto Serif Medium" pitchFamily="34" charset="0"/>
                <a:ea typeface="Noto Serif Medium" pitchFamily="34" charset="-122"/>
                <a:cs typeface="Noto Serif Medium" pitchFamily="34" charset="-120"/>
              </a:rPr>
              <a:t>Performance Impact:</a:t>
            </a:r>
            <a:endParaRPr lang="en-US" sz="1750"/>
          </a:p>
        </p:txBody>
      </p:sp>
      <p:sp>
        <p:nvSpPr>
          <p:cNvPr id="20" name="Text 18"/>
          <p:cNvSpPr/>
          <p:nvPr/>
        </p:nvSpPr>
        <p:spPr>
          <a:xfrm>
            <a:off x="661492" y="5603479"/>
            <a:ext cx="10869018" cy="483791"/>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875"/>
              </a:lnSpc>
              <a:buNone/>
            </a:pPr>
            <a:r>
              <a:rPr lang="en-US" sz="1167">
                <a:solidFill>
                  <a:srgbClr val="4C4C4C"/>
                </a:solidFill>
                <a:latin typeface="Noto Serif" pitchFamily="34" charset="0"/>
                <a:ea typeface="Noto Serif" pitchFamily="34" charset="-122"/>
                <a:cs typeface="Noto Serif" pitchFamily="34" charset="-120"/>
              </a:rPr>
              <a:t>This approach adds a negligible additive factor of 1/P to the bandwidth deficiency. Swing maintains its low congestion properties even in these complex edge cases, ensuring efficient operation.</a:t>
            </a:r>
            <a:endParaRPr lang="en-US" sz="1167"/>
          </a:p>
        </p:txBody>
      </p:sp>
      <p:pic>
        <p:nvPicPr>
          <p:cNvPr id="22" name="Picture 21" descr="A diagram of a number sequence&#10;&#10;AI-generated content may be incorrect.">
            <a:extLst>
              <a:ext uri="{FF2B5EF4-FFF2-40B4-BE49-F238E27FC236}">
                <a16:creationId xmlns:a16="http://schemas.microsoft.com/office/drawing/2014/main" id="{B5999691-1CEF-B140-9FE5-CC6E25A1EEC2}"/>
              </a:ext>
            </a:extLst>
          </p:cNvPr>
          <p:cNvPicPr>
            <a:picLocks noChangeAspect="1"/>
          </p:cNvPicPr>
          <p:nvPr/>
        </p:nvPicPr>
        <p:blipFill>
          <a:blip r:embed="rId3"/>
          <a:srcRect r="9383" b="3955"/>
          <a:stretch>
            <a:fillRect/>
          </a:stretch>
        </p:blipFill>
        <p:spPr>
          <a:xfrm>
            <a:off x="8364837" y="1389140"/>
            <a:ext cx="3808992" cy="1902846"/>
          </a:xfrm>
          <a:prstGeom prst="rect">
            <a:avLst/>
          </a:prstGeom>
        </p:spPr>
      </p:pic>
      <p:pic>
        <p:nvPicPr>
          <p:cNvPr id="23" name="Picture 22" descr="A white surface with black dots&#10;&#10;AI-generated content may be incorrect.">
            <a:extLst>
              <a:ext uri="{FF2B5EF4-FFF2-40B4-BE49-F238E27FC236}">
                <a16:creationId xmlns:a16="http://schemas.microsoft.com/office/drawing/2014/main" id="{211B65F6-A6A7-B7AE-8AA0-E29806500B2B}"/>
              </a:ext>
            </a:extLst>
          </p:cNvPr>
          <p:cNvPicPr>
            <a:picLocks noChangeAspect="1"/>
          </p:cNvPicPr>
          <p:nvPr/>
        </p:nvPicPr>
        <p:blipFill>
          <a:blip r:embed="rId4"/>
          <a:stretch>
            <a:fillRect/>
          </a:stretch>
        </p:blipFill>
        <p:spPr>
          <a:xfrm>
            <a:off x="-2899" y="6336195"/>
            <a:ext cx="12197798" cy="520148"/>
          </a:xfrm>
          <a:prstGeom prst="rect">
            <a:avLst/>
          </a:prstGeom>
        </p:spPr>
      </p:pic>
    </p:spTree>
    <p:extLst>
      <p:ext uri="{BB962C8B-B14F-4D97-AF65-F5344CB8AC3E}">
        <p14:creationId xmlns:p14="http://schemas.microsoft.com/office/powerpoint/2010/main" val="1990482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8D5FC5-F6AB-380E-92FE-89833581A819}"/>
              </a:ext>
            </a:extLst>
          </p:cNvPr>
          <p:cNvPicPr>
            <a:picLocks noChangeAspect="1"/>
          </p:cNvPicPr>
          <p:nvPr/>
        </p:nvPicPr>
        <p:blipFill>
          <a:blip r:embed="rId2"/>
          <a:stretch>
            <a:fillRect/>
          </a:stretch>
        </p:blipFill>
        <p:spPr>
          <a:xfrm>
            <a:off x="0" y="0"/>
            <a:ext cx="12192000" cy="6858000"/>
          </a:xfrm>
          <a:prstGeom prst="rect">
            <a:avLst/>
          </a:prstGeom>
          <a:ln>
            <a:solidFill>
              <a:srgbClr val="E6DED2"/>
            </a:solidFill>
          </a:ln>
        </p:spPr>
      </p:pic>
    </p:spTree>
    <p:extLst>
      <p:ext uri="{BB962C8B-B14F-4D97-AF65-F5344CB8AC3E}">
        <p14:creationId xmlns:p14="http://schemas.microsoft.com/office/powerpoint/2010/main" val="3860635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87409" y="492754"/>
            <a:ext cx="9979918" cy="443012"/>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3458"/>
              </a:lnSpc>
              <a:buNone/>
            </a:pPr>
            <a:r>
              <a:rPr lang="en-US" sz="3100">
                <a:solidFill>
                  <a:srgbClr val="3A3A3A"/>
                </a:solidFill>
                <a:latin typeface="Noto Serif Medium" pitchFamily="34" charset="0"/>
                <a:ea typeface="Noto Serif Medium" pitchFamily="34" charset="-122"/>
                <a:cs typeface="Noto Serif Medium" pitchFamily="34" charset="-120"/>
              </a:rPr>
              <a:t>Real-World Scaling: Multi-Dimensional &amp; Rectangular Tori</a:t>
            </a:r>
            <a:endParaRPr lang="en-US" sz="3100"/>
          </a:p>
        </p:txBody>
      </p:sp>
      <p:sp>
        <p:nvSpPr>
          <p:cNvPr id="3" name="Text 1"/>
          <p:cNvSpPr/>
          <p:nvPr/>
        </p:nvSpPr>
        <p:spPr>
          <a:xfrm>
            <a:off x="661492" y="1261567"/>
            <a:ext cx="10869018" cy="45362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50"/>
              </a:lnSpc>
              <a:buNone/>
            </a:pPr>
            <a:r>
              <a:rPr lang="en-US" sz="1083">
                <a:solidFill>
                  <a:srgbClr val="4C4C4C"/>
                </a:solidFill>
                <a:latin typeface="Noto Serif" pitchFamily="34" charset="0"/>
                <a:ea typeface="Noto Serif" pitchFamily="34" charset="-122"/>
                <a:cs typeface="Noto Serif" pitchFamily="34" charset="-120"/>
              </a:rPr>
              <a:t>Real supercomputers like Fugaku or TPUs utilize 2D/3D grids, not simple 1D lines. Standard 1D algorithms would leave many ports idle, leading to inefficiency. Swing addresses this with Mirrored Collectives.</a:t>
            </a:r>
            <a:endParaRPr lang="en-US" sz="1083"/>
          </a:p>
        </p:txBody>
      </p:sp>
      <p:sp>
        <p:nvSpPr>
          <p:cNvPr id="4" name="Shape 2"/>
          <p:cNvSpPr/>
          <p:nvPr/>
        </p:nvSpPr>
        <p:spPr>
          <a:xfrm>
            <a:off x="674744" y="1887891"/>
            <a:ext cx="3502013" cy="2215310"/>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5" name="Shape 3"/>
          <p:cNvSpPr/>
          <p:nvPr/>
        </p:nvSpPr>
        <p:spPr>
          <a:xfrm>
            <a:off x="680542" y="189368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7" name="Text 4"/>
          <p:cNvSpPr/>
          <p:nvPr/>
        </p:nvSpPr>
        <p:spPr>
          <a:xfrm>
            <a:off x="822226" y="199231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08"/>
              </a:lnSpc>
              <a:buNone/>
            </a:pPr>
            <a:r>
              <a:rPr lang="en-US" sz="1350" b="1">
                <a:solidFill>
                  <a:srgbClr val="4C4C4C"/>
                </a:solidFill>
                <a:latin typeface="Noto Serif Medium"/>
                <a:ea typeface="Noto Serif Medium" pitchFamily="34" charset="-122"/>
                <a:cs typeface="Noto Serif Medium" pitchFamily="34" charset="-120"/>
              </a:rPr>
              <a:t>Mirrored Collectives</a:t>
            </a:r>
            <a:endParaRPr lang="en-US" sz="1350" b="1">
              <a:latin typeface="Noto Serif Medium"/>
            </a:endParaRPr>
          </a:p>
        </p:txBody>
      </p:sp>
      <p:sp>
        <p:nvSpPr>
          <p:cNvPr id="8" name="Text 5"/>
          <p:cNvSpPr/>
          <p:nvPr/>
        </p:nvSpPr>
        <p:spPr>
          <a:xfrm>
            <a:off x="822226" y="2544862"/>
            <a:ext cx="3207048" cy="680443"/>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50"/>
              </a:lnSpc>
              <a:buNone/>
            </a:pPr>
            <a:r>
              <a:rPr lang="en-US" sz="1083">
                <a:solidFill>
                  <a:srgbClr val="4C4C4C"/>
                </a:solidFill>
                <a:latin typeface="Noto Serif" pitchFamily="34" charset="0"/>
                <a:ea typeface="Noto Serif" pitchFamily="34" charset="-122"/>
                <a:cs typeface="Noto Serif" pitchFamily="34" charset="-120"/>
              </a:rPr>
              <a:t>To fully utilize all available ports (North, South, East, West), Swing employs mirrored collectives.</a:t>
            </a:r>
            <a:endParaRPr lang="en-US" sz="1083"/>
          </a:p>
        </p:txBody>
      </p:sp>
      <p:sp>
        <p:nvSpPr>
          <p:cNvPr id="9" name="Shape 6"/>
          <p:cNvSpPr/>
          <p:nvPr/>
        </p:nvSpPr>
        <p:spPr>
          <a:xfrm>
            <a:off x="4344944" y="1881265"/>
            <a:ext cx="3502013" cy="2228562"/>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10" name="Shape 7"/>
          <p:cNvSpPr/>
          <p:nvPr/>
        </p:nvSpPr>
        <p:spPr>
          <a:xfrm>
            <a:off x="4350742" y="189368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12" name="Text 8"/>
          <p:cNvSpPr/>
          <p:nvPr/>
        </p:nvSpPr>
        <p:spPr>
          <a:xfrm>
            <a:off x="4349552" y="199231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08"/>
              </a:lnSpc>
              <a:buNone/>
            </a:pPr>
            <a:r>
              <a:rPr lang="en-US" sz="1350" b="1">
                <a:solidFill>
                  <a:srgbClr val="4C4C4C"/>
                </a:solidFill>
                <a:latin typeface="Noto Serif Medium"/>
                <a:ea typeface="Noto Serif Medium" pitchFamily="34" charset="-122"/>
                <a:cs typeface="Noto Serif Medium" pitchFamily="34" charset="-120"/>
              </a:rPr>
              <a:t>Plain vs. Mirrored</a:t>
            </a:r>
            <a:endParaRPr lang="en-US" sz="1350" b="1">
              <a:latin typeface="Noto Serif Medium"/>
            </a:endParaRPr>
          </a:p>
        </p:txBody>
      </p:sp>
      <p:sp>
        <p:nvSpPr>
          <p:cNvPr id="13" name="Text 9"/>
          <p:cNvSpPr/>
          <p:nvPr/>
        </p:nvSpPr>
        <p:spPr>
          <a:xfrm>
            <a:off x="4492427" y="2536925"/>
            <a:ext cx="3207048" cy="1134070"/>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50"/>
              </a:lnSpc>
              <a:buNone/>
            </a:pPr>
            <a:r>
              <a:rPr lang="en-US" sz="1083">
                <a:solidFill>
                  <a:srgbClr val="4C4C4C"/>
                </a:solidFill>
                <a:latin typeface="Noto Serif" pitchFamily="34" charset="0"/>
                <a:ea typeface="Noto Serif" pitchFamily="34" charset="-122"/>
                <a:cs typeface="Noto Serif" pitchFamily="34" charset="-120"/>
              </a:rPr>
              <a:t>A </a:t>
            </a:r>
            <a:r>
              <a:rPr lang="en-US" sz="1083" b="1">
                <a:solidFill>
                  <a:srgbClr val="4C4C4C"/>
                </a:solidFill>
                <a:latin typeface="Noto Serif" pitchFamily="34" charset="0"/>
                <a:ea typeface="Noto Serif" pitchFamily="34" charset="-122"/>
                <a:cs typeface="Noto Serif" pitchFamily="34" charset="-120"/>
              </a:rPr>
              <a:t>Plain Collective</a:t>
            </a:r>
            <a:r>
              <a:rPr lang="en-US" sz="1083">
                <a:solidFill>
                  <a:srgbClr val="4C4C4C"/>
                </a:solidFill>
                <a:latin typeface="Noto Serif" pitchFamily="34" charset="0"/>
                <a:ea typeface="Noto Serif" pitchFamily="34" charset="-122"/>
                <a:cs typeface="Noto Serif" pitchFamily="34" charset="-120"/>
              </a:rPr>
              <a:t> runs the standard Swing pattern (e.g., Horizontal then Vertical). A </a:t>
            </a:r>
            <a:r>
              <a:rPr lang="en-US" sz="1083" b="1">
                <a:solidFill>
                  <a:srgbClr val="4C4C4C"/>
                </a:solidFill>
                <a:latin typeface="Noto Serif" pitchFamily="34" charset="0"/>
                <a:ea typeface="Noto Serif" pitchFamily="34" charset="-122"/>
                <a:cs typeface="Noto Serif" pitchFamily="34" charset="-120"/>
              </a:rPr>
              <a:t>Mirrored Collective</a:t>
            </a:r>
            <a:r>
              <a:rPr lang="en-US" sz="1083">
                <a:solidFill>
                  <a:srgbClr val="4C4C4C"/>
                </a:solidFill>
                <a:latin typeface="Noto Serif" pitchFamily="34" charset="0"/>
                <a:ea typeface="Noto Serif" pitchFamily="34" charset="-122"/>
                <a:cs typeface="Noto Serif" pitchFamily="34" charset="-120"/>
              </a:rPr>
              <a:t> runs the reverse pattern (Vertical then Horizontal) in the opposite direction.</a:t>
            </a:r>
            <a:endParaRPr lang="en-US" sz="1083"/>
          </a:p>
        </p:txBody>
      </p:sp>
      <p:sp>
        <p:nvSpPr>
          <p:cNvPr id="14" name="Shape 10"/>
          <p:cNvSpPr/>
          <p:nvPr/>
        </p:nvSpPr>
        <p:spPr>
          <a:xfrm>
            <a:off x="8015145" y="1881265"/>
            <a:ext cx="3502013" cy="2221936"/>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15" name="Shape 11"/>
          <p:cNvSpPr/>
          <p:nvPr/>
        </p:nvSpPr>
        <p:spPr>
          <a:xfrm>
            <a:off x="8020943" y="189368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17" name="Text 12"/>
          <p:cNvSpPr/>
          <p:nvPr/>
        </p:nvSpPr>
        <p:spPr>
          <a:xfrm>
            <a:off x="8099127" y="199231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707"/>
              </a:lnSpc>
            </a:pPr>
            <a:r>
              <a:rPr lang="en-US" sz="1350" b="1">
                <a:solidFill>
                  <a:srgbClr val="4C4C4C"/>
                </a:solidFill>
                <a:latin typeface="Noto Serif Medium"/>
              </a:rPr>
              <a:t>Collision Avoidance</a:t>
            </a:r>
            <a:endParaRPr lang="en-US" sz="1350" b="1">
              <a:solidFill>
                <a:srgbClr val="000000"/>
              </a:solidFill>
              <a:latin typeface="Aptos"/>
            </a:endParaRPr>
          </a:p>
        </p:txBody>
      </p:sp>
      <p:sp>
        <p:nvSpPr>
          <p:cNvPr id="18" name="Text 13"/>
          <p:cNvSpPr/>
          <p:nvPr/>
        </p:nvSpPr>
        <p:spPr>
          <a:xfrm>
            <a:off x="8162628" y="2536925"/>
            <a:ext cx="3207048" cy="1360884"/>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50"/>
              </a:lnSpc>
              <a:buNone/>
            </a:pPr>
            <a:r>
              <a:rPr lang="en-US" sz="1050">
                <a:solidFill>
                  <a:srgbClr val="4C4C4C"/>
                </a:solidFill>
                <a:latin typeface="Noto Serif"/>
                <a:ea typeface="Noto Serif"/>
                <a:cs typeface="Noto Serif"/>
              </a:rPr>
              <a:t>By routing flows in opposite directions, plain and mirrored collectives </a:t>
            </a:r>
            <a:r>
              <a:rPr lang="en-US" sz="1050" b="1">
                <a:solidFill>
                  <a:srgbClr val="4C4C4C"/>
                </a:solidFill>
                <a:latin typeface="Noto Serif"/>
                <a:ea typeface="Noto Serif"/>
                <a:cs typeface="Noto Serif"/>
              </a:rPr>
              <a:t>never compete for the same physical link</a:t>
            </a:r>
            <a:r>
              <a:rPr lang="en-US" sz="1050">
                <a:solidFill>
                  <a:srgbClr val="4C4C4C"/>
                </a:solidFill>
                <a:latin typeface="Noto Serif"/>
                <a:ea typeface="Noto Serif"/>
                <a:cs typeface="Noto Serif"/>
              </a:rPr>
              <a:t>. This reduces congestion deficiency to almost 1.0 (near optimal) even on complex 3D grids, saturating full bisection bandwidth without collisions.</a:t>
            </a:r>
            <a:endParaRPr lang="en-US" sz="1050">
              <a:latin typeface="Noto Serif"/>
              <a:ea typeface="Noto Serif"/>
              <a:cs typeface="Noto Serif"/>
            </a:endParaRPr>
          </a:p>
        </p:txBody>
      </p:sp>
      <p:pic>
        <p:nvPicPr>
          <p:cNvPr id="24" name="Picture 23" descr="A white surface with black dots&#10;&#10;AI-generated content may be incorrect.">
            <a:extLst>
              <a:ext uri="{FF2B5EF4-FFF2-40B4-BE49-F238E27FC236}">
                <a16:creationId xmlns:a16="http://schemas.microsoft.com/office/drawing/2014/main" id="{88719693-21E3-7CC2-3E3F-33C486224966}"/>
              </a:ext>
            </a:extLst>
          </p:cNvPr>
          <p:cNvPicPr>
            <a:picLocks noChangeAspect="1"/>
          </p:cNvPicPr>
          <p:nvPr/>
        </p:nvPicPr>
        <p:blipFill>
          <a:blip r:embed="rId3"/>
          <a:stretch>
            <a:fillRect/>
          </a:stretch>
        </p:blipFill>
        <p:spPr>
          <a:xfrm>
            <a:off x="-2899" y="6336195"/>
            <a:ext cx="12197798" cy="520148"/>
          </a:xfrm>
          <a:prstGeom prst="rect">
            <a:avLst/>
          </a:prstGeom>
        </p:spPr>
      </p:pic>
      <p:pic>
        <p:nvPicPr>
          <p:cNvPr id="6" name="Picture 5" descr="A diagram of numbers and circles&#10;&#10;AI-generated content may be incorrect.">
            <a:extLst>
              <a:ext uri="{FF2B5EF4-FFF2-40B4-BE49-F238E27FC236}">
                <a16:creationId xmlns:a16="http://schemas.microsoft.com/office/drawing/2014/main" id="{65B033FE-DA46-C3BD-07DC-996ED6BF7369}"/>
              </a:ext>
            </a:extLst>
          </p:cNvPr>
          <p:cNvPicPr>
            <a:picLocks noChangeAspect="1"/>
          </p:cNvPicPr>
          <p:nvPr/>
        </p:nvPicPr>
        <p:blipFill>
          <a:blip r:embed="rId4"/>
          <a:stretch>
            <a:fillRect/>
          </a:stretch>
        </p:blipFill>
        <p:spPr>
          <a:xfrm>
            <a:off x="3584575" y="4283075"/>
            <a:ext cx="5245100" cy="2236788"/>
          </a:xfrm>
          <a:prstGeom prst="rect">
            <a:avLst/>
          </a:prstGeom>
        </p:spPr>
      </p:pic>
    </p:spTree>
    <p:extLst>
      <p:ext uri="{BB962C8B-B14F-4D97-AF65-F5344CB8AC3E}">
        <p14:creationId xmlns:p14="http://schemas.microsoft.com/office/powerpoint/2010/main" val="40569820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4F3656-5FC0-20E2-A554-12D0E79160D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28F7D9B-B3A3-B081-603C-106FB6D80767}"/>
              </a:ext>
            </a:extLst>
          </p:cNvPr>
          <p:cNvSpPr/>
          <p:nvPr/>
        </p:nvSpPr>
        <p:spPr>
          <a:xfrm>
            <a:off x="396909" y="461004"/>
            <a:ext cx="9979918" cy="443012"/>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3100">
                <a:solidFill>
                  <a:srgbClr val="3A3A3A"/>
                </a:solidFill>
                <a:latin typeface="Noto Serif Medium"/>
                <a:ea typeface="+mn-lt"/>
                <a:cs typeface="+mn-lt"/>
              </a:rPr>
              <a:t>Handling Rectangular Shapes (Non-Square):</a:t>
            </a:r>
            <a:endParaRPr lang="en-US" sz="3100">
              <a:solidFill>
                <a:srgbClr val="000000"/>
              </a:solidFill>
              <a:latin typeface="Noto Serif Medium"/>
              <a:ea typeface="+mn-lt"/>
              <a:cs typeface="+mn-lt"/>
            </a:endParaRPr>
          </a:p>
          <a:p>
            <a:pPr marL="0" indent="0" algn="l">
              <a:lnSpc>
                <a:spcPts val="3458"/>
              </a:lnSpc>
              <a:buNone/>
            </a:pPr>
            <a:endParaRPr lang="en-US" sz="2750">
              <a:solidFill>
                <a:srgbClr val="3A3A3A"/>
              </a:solidFill>
              <a:latin typeface="Noto Serif Medium"/>
            </a:endParaRPr>
          </a:p>
        </p:txBody>
      </p:sp>
      <p:sp>
        <p:nvSpPr>
          <p:cNvPr id="3" name="Text 1">
            <a:extLst>
              <a:ext uri="{FF2B5EF4-FFF2-40B4-BE49-F238E27FC236}">
                <a16:creationId xmlns:a16="http://schemas.microsoft.com/office/drawing/2014/main" id="{1F88BE1A-FB68-FADA-3339-CECAD58A5DC1}"/>
              </a:ext>
            </a:extLst>
          </p:cNvPr>
          <p:cNvSpPr/>
          <p:nvPr/>
        </p:nvSpPr>
        <p:spPr>
          <a:xfrm>
            <a:off x="661492" y="1261567"/>
            <a:ext cx="10869018" cy="45362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50"/>
              </a:lnSpc>
              <a:buNone/>
            </a:pPr>
            <a:endParaRPr lang="en-US" sz="1600">
              <a:solidFill>
                <a:srgbClr val="4C4C4C"/>
              </a:solidFill>
              <a:latin typeface="Noto Serif"/>
              <a:ea typeface="Noto Serif"/>
              <a:cs typeface="Noto Serif"/>
            </a:endParaRPr>
          </a:p>
        </p:txBody>
      </p:sp>
      <p:sp>
        <p:nvSpPr>
          <p:cNvPr id="4" name="Shape 2">
            <a:extLst>
              <a:ext uri="{FF2B5EF4-FFF2-40B4-BE49-F238E27FC236}">
                <a16:creationId xmlns:a16="http://schemas.microsoft.com/office/drawing/2014/main" id="{1597F807-E767-042F-40E9-3628FA6DDC65}"/>
              </a:ext>
            </a:extLst>
          </p:cNvPr>
          <p:cNvSpPr/>
          <p:nvPr/>
        </p:nvSpPr>
        <p:spPr>
          <a:xfrm>
            <a:off x="563619" y="1157642"/>
            <a:ext cx="3502013" cy="2215310"/>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5" name="Shape 3">
            <a:extLst>
              <a:ext uri="{FF2B5EF4-FFF2-40B4-BE49-F238E27FC236}">
                <a16:creationId xmlns:a16="http://schemas.microsoft.com/office/drawing/2014/main" id="{6CA07C62-04EB-6F75-9200-FBC86FA6C2BB}"/>
              </a:ext>
            </a:extLst>
          </p:cNvPr>
          <p:cNvSpPr/>
          <p:nvPr/>
        </p:nvSpPr>
        <p:spPr>
          <a:xfrm>
            <a:off x="569416" y="116343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7" name="Text 4">
            <a:extLst>
              <a:ext uri="{FF2B5EF4-FFF2-40B4-BE49-F238E27FC236}">
                <a16:creationId xmlns:a16="http://schemas.microsoft.com/office/drawing/2014/main" id="{0137FDA0-AE6F-1A97-C4D7-A5A2EA035577}"/>
              </a:ext>
            </a:extLst>
          </p:cNvPr>
          <p:cNvSpPr/>
          <p:nvPr/>
        </p:nvSpPr>
        <p:spPr>
          <a:xfrm>
            <a:off x="663476" y="126206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708"/>
              </a:lnSpc>
              <a:buNone/>
            </a:pPr>
            <a:r>
              <a:rPr lang="en-US" sz="1350" b="1">
                <a:solidFill>
                  <a:srgbClr val="4C4C4C"/>
                </a:solidFill>
                <a:latin typeface="Noto Serif Medium"/>
              </a:rPr>
              <a:t>Problem</a:t>
            </a:r>
          </a:p>
        </p:txBody>
      </p:sp>
      <p:sp>
        <p:nvSpPr>
          <p:cNvPr id="8" name="Text 5">
            <a:extLst>
              <a:ext uri="{FF2B5EF4-FFF2-40B4-BE49-F238E27FC236}">
                <a16:creationId xmlns:a16="http://schemas.microsoft.com/office/drawing/2014/main" id="{68624C68-5618-44EB-17A1-3F283250596F}"/>
              </a:ext>
            </a:extLst>
          </p:cNvPr>
          <p:cNvSpPr/>
          <p:nvPr/>
        </p:nvSpPr>
        <p:spPr>
          <a:xfrm>
            <a:off x="711101" y="2036863"/>
            <a:ext cx="3207048" cy="680443"/>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400">
                <a:solidFill>
                  <a:srgbClr val="4C4C4C"/>
                </a:solidFill>
                <a:latin typeface="Noto Serif"/>
                <a:ea typeface="Noto Serif"/>
                <a:cs typeface="Noto Serif"/>
              </a:rPr>
              <a:t>In a 2x4 grid, the shorter dimension completes earlier.</a:t>
            </a:r>
            <a:endParaRPr lang="en-US" sz="1400">
              <a:solidFill>
                <a:srgbClr val="000000"/>
              </a:solidFill>
              <a:latin typeface="Noto Serif"/>
              <a:ea typeface="Noto Serif"/>
              <a:cs typeface="Noto Serif"/>
            </a:endParaRPr>
          </a:p>
          <a:p>
            <a:pPr marL="0" indent="0" algn="l">
              <a:lnSpc>
                <a:spcPts val="1750"/>
              </a:lnSpc>
              <a:buNone/>
            </a:pPr>
            <a:endParaRPr lang="en-US" sz="1050">
              <a:solidFill>
                <a:srgbClr val="4C4C4C"/>
              </a:solidFill>
              <a:latin typeface="Noto Serif"/>
              <a:ea typeface="Noto Serif"/>
              <a:cs typeface="Noto Serif"/>
            </a:endParaRPr>
          </a:p>
        </p:txBody>
      </p:sp>
      <p:sp>
        <p:nvSpPr>
          <p:cNvPr id="9" name="Shape 6">
            <a:extLst>
              <a:ext uri="{FF2B5EF4-FFF2-40B4-BE49-F238E27FC236}">
                <a16:creationId xmlns:a16="http://schemas.microsoft.com/office/drawing/2014/main" id="{77CD71C7-EAF5-46CA-9AB0-D92D572C5522}"/>
              </a:ext>
            </a:extLst>
          </p:cNvPr>
          <p:cNvSpPr/>
          <p:nvPr/>
        </p:nvSpPr>
        <p:spPr>
          <a:xfrm>
            <a:off x="4233819" y="1151014"/>
            <a:ext cx="3502013" cy="2228562"/>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10" name="Shape 7">
            <a:extLst>
              <a:ext uri="{FF2B5EF4-FFF2-40B4-BE49-F238E27FC236}">
                <a16:creationId xmlns:a16="http://schemas.microsoft.com/office/drawing/2014/main" id="{E1EAC9B2-E25B-1AC0-A5A9-CABE1C264C98}"/>
              </a:ext>
            </a:extLst>
          </p:cNvPr>
          <p:cNvSpPr/>
          <p:nvPr/>
        </p:nvSpPr>
        <p:spPr>
          <a:xfrm>
            <a:off x="4239618" y="116343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12" name="Text 8">
            <a:extLst>
              <a:ext uri="{FF2B5EF4-FFF2-40B4-BE49-F238E27FC236}">
                <a16:creationId xmlns:a16="http://schemas.microsoft.com/office/drawing/2014/main" id="{C31FE797-71EA-084C-CF5B-91304C1BC217}"/>
              </a:ext>
            </a:extLst>
          </p:cNvPr>
          <p:cNvSpPr/>
          <p:nvPr/>
        </p:nvSpPr>
        <p:spPr>
          <a:xfrm>
            <a:off x="4333678" y="126206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707"/>
              </a:lnSpc>
            </a:pPr>
            <a:r>
              <a:rPr lang="en-US" sz="1350" b="1">
                <a:solidFill>
                  <a:srgbClr val="4C4C4C"/>
                </a:solidFill>
                <a:latin typeface="Noto Serif Medium"/>
                <a:ea typeface="Noto Serif Medium"/>
              </a:rPr>
              <a:t>Adaptation</a:t>
            </a:r>
            <a:endParaRPr lang="en-US" b="1">
              <a:solidFill>
                <a:srgbClr val="000000"/>
              </a:solidFill>
              <a:latin typeface="Aptos"/>
              <a:ea typeface="Noto Serif Medium"/>
            </a:endParaRPr>
          </a:p>
        </p:txBody>
      </p:sp>
      <p:sp>
        <p:nvSpPr>
          <p:cNvPr id="13" name="Text 9">
            <a:extLst>
              <a:ext uri="{FF2B5EF4-FFF2-40B4-BE49-F238E27FC236}">
                <a16:creationId xmlns:a16="http://schemas.microsoft.com/office/drawing/2014/main" id="{7B976B19-13A5-5AC2-7758-4B4397EF0C6F}"/>
              </a:ext>
            </a:extLst>
          </p:cNvPr>
          <p:cNvSpPr/>
          <p:nvPr/>
        </p:nvSpPr>
        <p:spPr>
          <a:xfrm>
            <a:off x="4381303" y="2036863"/>
            <a:ext cx="3207048" cy="1134070"/>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400">
                <a:solidFill>
                  <a:srgbClr val="4C4C4C"/>
                </a:solidFill>
                <a:latin typeface="Noto Serif"/>
                <a:ea typeface="Noto Serif"/>
                <a:cs typeface="Noto Serif"/>
              </a:rPr>
              <a:t>Swing runs fully parallel until the shortest dimension (</a:t>
            </a:r>
            <a:r>
              <a:rPr lang="en-US" sz="1400" err="1">
                <a:solidFill>
                  <a:srgbClr val="4C4C4C"/>
                </a:solidFill>
                <a:latin typeface="Noto Serif"/>
                <a:ea typeface="Noto Serif"/>
                <a:cs typeface="Noto Serif"/>
              </a:rPr>
              <a:t>d_min</a:t>
            </a:r>
            <a:r>
              <a:rPr lang="en-US" sz="1400">
                <a:solidFill>
                  <a:srgbClr val="4C4C4C"/>
                </a:solidFill>
                <a:latin typeface="Noto Serif"/>
                <a:ea typeface="Noto Serif"/>
                <a:cs typeface="Noto Serif"/>
              </a:rPr>
              <a:t>) completes. It then continues as a lower-dimensional torus on the remaining long axes.</a:t>
            </a:r>
            <a:endParaRPr lang="en-US" sz="1400">
              <a:solidFill>
                <a:srgbClr val="000000"/>
              </a:solidFill>
              <a:latin typeface="Noto Serif"/>
              <a:ea typeface="Noto Serif"/>
              <a:cs typeface="Noto Serif"/>
            </a:endParaRPr>
          </a:p>
          <a:p>
            <a:pPr marL="0" indent="0" algn="l">
              <a:lnSpc>
                <a:spcPts val="1750"/>
              </a:lnSpc>
              <a:buNone/>
            </a:pPr>
            <a:endParaRPr lang="en-US" sz="1050">
              <a:solidFill>
                <a:srgbClr val="4C4C4C"/>
              </a:solidFill>
              <a:latin typeface="Noto Serif"/>
              <a:ea typeface="Noto Serif"/>
              <a:cs typeface="Noto Serif"/>
            </a:endParaRPr>
          </a:p>
        </p:txBody>
      </p:sp>
      <p:sp>
        <p:nvSpPr>
          <p:cNvPr id="14" name="Shape 10">
            <a:extLst>
              <a:ext uri="{FF2B5EF4-FFF2-40B4-BE49-F238E27FC236}">
                <a16:creationId xmlns:a16="http://schemas.microsoft.com/office/drawing/2014/main" id="{B52F728F-D90B-6A7A-16AC-11A8603BF851}"/>
              </a:ext>
            </a:extLst>
          </p:cNvPr>
          <p:cNvSpPr/>
          <p:nvPr/>
        </p:nvSpPr>
        <p:spPr>
          <a:xfrm>
            <a:off x="7904020" y="1151014"/>
            <a:ext cx="3502013" cy="2221936"/>
          </a:xfrm>
          <a:prstGeom prst="roundRect">
            <a:avLst>
              <a:gd name="adj" fmla="val 2466"/>
            </a:avLst>
          </a:prstGeom>
          <a:solidFill>
            <a:srgbClr val="FDFBF7"/>
          </a:solidFill>
          <a:ln w="22860">
            <a:solidFill>
              <a:srgbClr val="E6DED2"/>
            </a:solidFill>
            <a:prstDash val="solid"/>
          </a:ln>
          <a:effectLst>
            <a:outerShdw dist="15240" dir="2700000" algn="bl" rotWithShape="0">
              <a:srgbClr val="E6DED2">
                <a:alpha val="100000"/>
              </a:srgbClr>
            </a:outerShdw>
          </a:effectLst>
        </p:spPr>
      </p:sp>
      <p:sp>
        <p:nvSpPr>
          <p:cNvPr id="15" name="Shape 11">
            <a:extLst>
              <a:ext uri="{FF2B5EF4-FFF2-40B4-BE49-F238E27FC236}">
                <a16:creationId xmlns:a16="http://schemas.microsoft.com/office/drawing/2014/main" id="{93D3A505-991D-28CE-AD3B-F556B4EC0031}"/>
              </a:ext>
            </a:extLst>
          </p:cNvPr>
          <p:cNvSpPr/>
          <p:nvPr/>
        </p:nvSpPr>
        <p:spPr>
          <a:xfrm>
            <a:off x="7909817" y="1163439"/>
            <a:ext cx="3490417" cy="425252"/>
          </a:xfrm>
          <a:prstGeom prst="roundRect">
            <a:avLst>
              <a:gd name="adj" fmla="val 8626"/>
            </a:avLst>
          </a:prstGeom>
          <a:solidFill>
            <a:srgbClr val="E6DED2">
              <a:alpha val="50000"/>
            </a:srgbClr>
          </a:solidFill>
          <a:ln/>
          <a:effectLst>
            <a:outerShdw dist="15240" dir="2700000" algn="bl" rotWithShape="0">
              <a:srgbClr val="CCC4B8">
                <a:alpha val="100000"/>
              </a:srgbClr>
            </a:outerShdw>
          </a:effectLst>
        </p:spPr>
      </p:sp>
      <p:sp>
        <p:nvSpPr>
          <p:cNvPr id="18" name="Text 13">
            <a:extLst>
              <a:ext uri="{FF2B5EF4-FFF2-40B4-BE49-F238E27FC236}">
                <a16:creationId xmlns:a16="http://schemas.microsoft.com/office/drawing/2014/main" id="{846910AD-FBDB-C2C0-3A01-F36A5603512F}"/>
              </a:ext>
            </a:extLst>
          </p:cNvPr>
          <p:cNvSpPr/>
          <p:nvPr/>
        </p:nvSpPr>
        <p:spPr>
          <a:xfrm>
            <a:off x="8051503" y="1734304"/>
            <a:ext cx="3207048" cy="1652237"/>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1400">
                <a:solidFill>
                  <a:srgbClr val="4C4C4C"/>
                </a:solidFill>
                <a:latin typeface="Noto Serif"/>
                <a:ea typeface="Noto Serif"/>
                <a:cs typeface="Noto Serif"/>
              </a:rPr>
              <a:t>This approach introduces a slight increase in congestion deficiency due to idle ports in later steps but remains significantly </a:t>
            </a:r>
            <a:r>
              <a:rPr lang="en-US" sz="1400" b="1">
                <a:solidFill>
                  <a:srgbClr val="4C4C4C"/>
                </a:solidFill>
                <a:latin typeface="Noto Serif"/>
                <a:ea typeface="Noto Serif"/>
                <a:cs typeface="Noto Serif"/>
              </a:rPr>
              <a:t>faster</a:t>
            </a:r>
            <a:r>
              <a:rPr lang="en-US" sz="1400">
                <a:solidFill>
                  <a:srgbClr val="4C4C4C"/>
                </a:solidFill>
                <a:latin typeface="Noto Serif"/>
                <a:ea typeface="Noto Serif"/>
                <a:cs typeface="Noto Serif"/>
              </a:rPr>
              <a:t> than competitors for medium vectors.</a:t>
            </a:r>
            <a:endParaRPr lang="en-US" sz="1400">
              <a:solidFill>
                <a:srgbClr val="000000"/>
              </a:solidFill>
              <a:latin typeface="Noto Serif"/>
              <a:ea typeface="Noto Serif"/>
              <a:cs typeface="Noto Serif"/>
            </a:endParaRPr>
          </a:p>
          <a:p>
            <a:pPr marL="0" indent="0" algn="l">
              <a:lnSpc>
                <a:spcPts val="1750"/>
              </a:lnSpc>
              <a:buNone/>
            </a:pPr>
            <a:endParaRPr lang="en-US" sz="1050">
              <a:solidFill>
                <a:srgbClr val="4C4C4C"/>
              </a:solidFill>
              <a:latin typeface="Noto Serif"/>
              <a:ea typeface="Noto Serif"/>
              <a:cs typeface="Noto Serif"/>
            </a:endParaRPr>
          </a:p>
        </p:txBody>
      </p:sp>
      <p:pic>
        <p:nvPicPr>
          <p:cNvPr id="24" name="Picture 23" descr="A white surface with black dots&#10;&#10;AI-generated content may be incorrect.">
            <a:extLst>
              <a:ext uri="{FF2B5EF4-FFF2-40B4-BE49-F238E27FC236}">
                <a16:creationId xmlns:a16="http://schemas.microsoft.com/office/drawing/2014/main" id="{4C65BDEF-035B-8102-0682-AA8D4543B830}"/>
              </a:ext>
            </a:extLst>
          </p:cNvPr>
          <p:cNvPicPr>
            <a:picLocks noChangeAspect="1"/>
          </p:cNvPicPr>
          <p:nvPr/>
        </p:nvPicPr>
        <p:blipFill>
          <a:blip r:embed="rId3"/>
          <a:stretch>
            <a:fillRect/>
          </a:stretch>
        </p:blipFill>
        <p:spPr>
          <a:xfrm>
            <a:off x="5038" y="6336195"/>
            <a:ext cx="12197798" cy="520148"/>
          </a:xfrm>
          <a:prstGeom prst="rect">
            <a:avLst/>
          </a:prstGeom>
        </p:spPr>
      </p:pic>
      <p:pic>
        <p:nvPicPr>
          <p:cNvPr id="6" name="Picture 5" descr="A diagram of a step&#10;&#10;AI-generated content may be incorrect.">
            <a:extLst>
              <a:ext uri="{FF2B5EF4-FFF2-40B4-BE49-F238E27FC236}">
                <a16:creationId xmlns:a16="http://schemas.microsoft.com/office/drawing/2014/main" id="{CEA657BA-7274-FDC8-80A0-2E510BDD8D51}"/>
              </a:ext>
            </a:extLst>
          </p:cNvPr>
          <p:cNvPicPr>
            <a:picLocks noChangeAspect="1"/>
          </p:cNvPicPr>
          <p:nvPr/>
        </p:nvPicPr>
        <p:blipFill>
          <a:blip r:embed="rId4"/>
          <a:stretch>
            <a:fillRect/>
          </a:stretch>
        </p:blipFill>
        <p:spPr>
          <a:xfrm>
            <a:off x="1103312" y="3677750"/>
            <a:ext cx="9763125" cy="1923439"/>
          </a:xfrm>
          <a:prstGeom prst="rect">
            <a:avLst/>
          </a:prstGeom>
        </p:spPr>
      </p:pic>
      <p:sp>
        <p:nvSpPr>
          <p:cNvPr id="23" name="Text 8">
            <a:extLst>
              <a:ext uri="{FF2B5EF4-FFF2-40B4-BE49-F238E27FC236}">
                <a16:creationId xmlns:a16="http://schemas.microsoft.com/office/drawing/2014/main" id="{BF68ACB4-FC64-4D94-03FF-5D58E57C064C}"/>
              </a:ext>
            </a:extLst>
          </p:cNvPr>
          <p:cNvSpPr/>
          <p:nvPr/>
        </p:nvSpPr>
        <p:spPr>
          <a:xfrm>
            <a:off x="8048427" y="1262062"/>
            <a:ext cx="1772047" cy="221456"/>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1707"/>
              </a:lnSpc>
            </a:pPr>
            <a:r>
              <a:rPr lang="en-US" sz="1350" b="1">
                <a:solidFill>
                  <a:srgbClr val="4C4C4C"/>
                </a:solidFill>
                <a:latin typeface="Noto Serif Medium"/>
                <a:ea typeface="Noto Serif Medium"/>
              </a:rPr>
              <a:t>Tradeoff</a:t>
            </a:r>
            <a:endParaRPr lang="en-US"/>
          </a:p>
        </p:txBody>
      </p:sp>
    </p:spTree>
    <p:extLst>
      <p:ext uri="{BB962C8B-B14F-4D97-AF65-F5344CB8AC3E}">
        <p14:creationId xmlns:p14="http://schemas.microsoft.com/office/powerpoint/2010/main" val="1867737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13326" y="488785"/>
            <a:ext cx="10124678" cy="561182"/>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4416"/>
              </a:lnSpc>
            </a:pPr>
            <a:r>
              <a:rPr lang="en-US" sz="3100">
                <a:solidFill>
                  <a:srgbClr val="3A3A3A"/>
                </a:solidFill>
                <a:latin typeface="Noto Serif Medium"/>
                <a:ea typeface="Noto Serif Medium"/>
                <a:cs typeface="Noto Serif Medium" pitchFamily="34" charset="-120"/>
              </a:rPr>
              <a:t>Introducing Swing: A Novel AllReduce</a:t>
            </a:r>
            <a:r>
              <a:rPr lang="en-US" sz="3100">
                <a:solidFill>
                  <a:srgbClr val="3A3A3A"/>
                </a:solidFill>
                <a:latin typeface="Noto Serif Medium"/>
                <a:ea typeface="Noto Serif Medium" pitchFamily="34" charset="-122"/>
                <a:cs typeface="Noto Serif Medium" pitchFamily="34" charset="-120"/>
              </a:rPr>
              <a:t> Solution</a:t>
            </a:r>
            <a:endParaRPr lang="en-US" sz="3100">
              <a:latin typeface="Noto Serif Medium"/>
            </a:endParaRPr>
          </a:p>
        </p:txBody>
      </p:sp>
      <p:sp>
        <p:nvSpPr>
          <p:cNvPr id="3" name="Text 1"/>
          <p:cNvSpPr/>
          <p:nvPr/>
        </p:nvSpPr>
        <p:spPr>
          <a:xfrm>
            <a:off x="661492" y="1322784"/>
            <a:ext cx="3591421" cy="44896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3500"/>
              </a:lnSpc>
              <a:buNone/>
            </a:pPr>
            <a:r>
              <a:rPr lang="en-US" sz="2792">
                <a:solidFill>
                  <a:srgbClr val="3A3A3A"/>
                </a:solidFill>
                <a:latin typeface="Noto Serif Medium" pitchFamily="34" charset="0"/>
                <a:ea typeface="Noto Serif Medium" pitchFamily="34" charset="-122"/>
                <a:cs typeface="Noto Serif Medium" pitchFamily="34" charset="-120"/>
              </a:rPr>
              <a:t>The Solution: Swing</a:t>
            </a:r>
            <a:endParaRPr lang="en-US" sz="2792"/>
          </a:p>
        </p:txBody>
      </p:sp>
      <p:sp>
        <p:nvSpPr>
          <p:cNvPr id="4" name="Text 2"/>
          <p:cNvSpPr/>
          <p:nvPr/>
        </p:nvSpPr>
        <p:spPr>
          <a:xfrm>
            <a:off x="661492" y="2041029"/>
            <a:ext cx="10869018" cy="574675"/>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50"/>
              </a:lnSpc>
              <a:buNone/>
            </a:pPr>
            <a:r>
              <a:rPr lang="en-US" sz="1350">
                <a:solidFill>
                  <a:srgbClr val="4C4C4C"/>
                </a:solidFill>
                <a:latin typeface="Noto Serif"/>
                <a:ea typeface="Noto Serif"/>
                <a:cs typeface="Noto Serif"/>
              </a:rPr>
              <a:t>Swing minimizes the distance between communicating nodes by dynamically adjusting communication directions (swinging) across torus dimensions. This innovative approach enhances efficiency by short-cutting traditional ring paths.</a:t>
            </a:r>
            <a:endParaRPr lang="en-US" sz="1350">
              <a:latin typeface="Noto Serif"/>
              <a:ea typeface="Noto Serif"/>
              <a:cs typeface="Noto Serif"/>
            </a:endParaRPr>
          </a:p>
        </p:txBody>
      </p:sp>
      <p:sp>
        <p:nvSpPr>
          <p:cNvPr id="5" name="Text 3"/>
          <p:cNvSpPr/>
          <p:nvPr/>
        </p:nvSpPr>
        <p:spPr>
          <a:xfrm>
            <a:off x="661492" y="2884984"/>
            <a:ext cx="2693492" cy="33664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625"/>
              </a:lnSpc>
              <a:buNone/>
            </a:pPr>
            <a:r>
              <a:rPr lang="en-US" sz="2050" b="1">
                <a:solidFill>
                  <a:srgbClr val="3A3A3A"/>
                </a:solidFill>
                <a:latin typeface="Noto Serif Medium"/>
                <a:ea typeface="Noto Serif Medium" pitchFamily="34" charset="-122"/>
                <a:cs typeface="Noto Serif Medium" pitchFamily="34" charset="-120"/>
              </a:rPr>
              <a:t>The Algorithm:</a:t>
            </a:r>
            <a:endParaRPr lang="en-US" sz="2050" b="1">
              <a:latin typeface="Noto Serif Medium"/>
            </a:endParaRPr>
          </a:p>
        </p:txBody>
      </p:sp>
      <p:sp>
        <p:nvSpPr>
          <p:cNvPr id="6" name="Text 4"/>
          <p:cNvSpPr/>
          <p:nvPr/>
        </p:nvSpPr>
        <p:spPr>
          <a:xfrm>
            <a:off x="655539" y="3217069"/>
            <a:ext cx="10869018" cy="574675"/>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50"/>
              </a:lnSpc>
              <a:buNone/>
            </a:pPr>
            <a:r>
              <a:rPr lang="en-US" sz="1375">
                <a:solidFill>
                  <a:srgbClr val="4C4C4C"/>
                </a:solidFill>
                <a:latin typeface="Noto Serif" pitchFamily="34" charset="0"/>
                <a:ea typeface="Noto Serif" pitchFamily="34" charset="-122"/>
                <a:cs typeface="Noto Serif" pitchFamily="34" charset="-120"/>
              </a:rPr>
              <a:t>The Swing algorithm operates in two phases: a </a:t>
            </a:r>
            <a:r>
              <a:rPr lang="en-US" sz="1375" b="1">
                <a:solidFill>
                  <a:srgbClr val="4C4C4C"/>
                </a:solidFill>
                <a:latin typeface="Noto Serif" pitchFamily="34" charset="0"/>
                <a:ea typeface="Noto Serif" pitchFamily="34" charset="-122"/>
                <a:cs typeface="Noto Serif" pitchFamily="34" charset="-120"/>
              </a:rPr>
              <a:t>reduce-scatter</a:t>
            </a:r>
            <a:r>
              <a:rPr lang="en-US" sz="1375">
                <a:solidFill>
                  <a:srgbClr val="4C4C4C"/>
                </a:solidFill>
                <a:latin typeface="Noto Serif" pitchFamily="34" charset="0"/>
                <a:ea typeface="Noto Serif" pitchFamily="34" charset="-122"/>
                <a:cs typeface="Noto Serif" pitchFamily="34" charset="-120"/>
              </a:rPr>
              <a:t> followed by an </a:t>
            </a:r>
            <a:r>
              <a:rPr lang="en-US" sz="1375" b="1">
                <a:solidFill>
                  <a:srgbClr val="4C4C4C"/>
                </a:solidFill>
                <a:latin typeface="Noto Serif" pitchFamily="34" charset="0"/>
                <a:ea typeface="Noto Serif" pitchFamily="34" charset="-122"/>
                <a:cs typeface="Noto Serif" pitchFamily="34" charset="-120"/>
              </a:rPr>
              <a:t>allgather</a:t>
            </a:r>
            <a:r>
              <a:rPr lang="en-US" sz="1375">
                <a:solidFill>
                  <a:srgbClr val="4C4C4C"/>
                </a:solidFill>
                <a:latin typeface="Noto Serif" pitchFamily="34" charset="0"/>
                <a:ea typeface="Noto Serif" pitchFamily="34" charset="-122"/>
                <a:cs typeface="Noto Serif" pitchFamily="34" charset="-120"/>
              </a:rPr>
              <a:t>. In the reduce-scatter phase, at each step 's' (starting from 0), each node 'r' communicates with a node π(r,s) defined by the following formula:</a:t>
            </a:r>
            <a:endParaRPr lang="en-US" sz="1375"/>
          </a:p>
        </p:txBody>
      </p:sp>
      <p:sp>
        <p:nvSpPr>
          <p:cNvPr id="7" name="Text 5"/>
          <p:cNvSpPr/>
          <p:nvPr/>
        </p:nvSpPr>
        <p:spPr>
          <a:xfrm>
            <a:off x="661492" y="4292799"/>
            <a:ext cx="10869018" cy="305991"/>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42"/>
              </a:lnSpc>
              <a:buNone/>
            </a:pPr>
            <a:endParaRPr lang="en-US" sz="1583"/>
          </a:p>
        </p:txBody>
      </p:sp>
      <p:sp>
        <p:nvSpPr>
          <p:cNvPr id="9" name="Text 6"/>
          <p:cNvSpPr/>
          <p:nvPr/>
        </p:nvSpPr>
        <p:spPr>
          <a:xfrm>
            <a:off x="661492" y="4826000"/>
            <a:ext cx="10869018" cy="28733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50"/>
              </a:lnSpc>
              <a:buNone/>
            </a:pPr>
            <a:r>
              <a:rPr lang="en-US" sz="1375">
                <a:solidFill>
                  <a:srgbClr val="4C4C4C"/>
                </a:solidFill>
                <a:latin typeface="Noto Serif" pitchFamily="34" charset="0"/>
                <a:ea typeface="Noto Serif" pitchFamily="34" charset="-122"/>
                <a:cs typeface="Noto Serif" pitchFamily="34" charset="-120"/>
              </a:rPr>
              <a:t>Where:</a:t>
            </a:r>
            <a:endParaRPr lang="en-US" sz="1375"/>
          </a:p>
        </p:txBody>
      </p:sp>
      <p:sp>
        <p:nvSpPr>
          <p:cNvPr id="10" name="Text 7"/>
          <p:cNvSpPr/>
          <p:nvPr/>
        </p:nvSpPr>
        <p:spPr>
          <a:xfrm>
            <a:off x="661492" y="5340548"/>
            <a:ext cx="10869018" cy="313035"/>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542"/>
              </a:lnSpc>
              <a:buNone/>
            </a:pPr>
            <a:endParaRPr lang="en-US" sz="1583"/>
          </a:p>
        </p:txBody>
      </p:sp>
      <p:sp>
        <p:nvSpPr>
          <p:cNvPr id="12" name="Text 8"/>
          <p:cNvSpPr/>
          <p:nvPr/>
        </p:nvSpPr>
        <p:spPr>
          <a:xfrm>
            <a:off x="661492" y="5880794"/>
            <a:ext cx="10869018" cy="28733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250"/>
              </a:lnSpc>
              <a:buNone/>
            </a:pPr>
            <a:r>
              <a:rPr lang="en-US" sz="1375">
                <a:solidFill>
                  <a:srgbClr val="4C4C4C"/>
                </a:solidFill>
                <a:latin typeface="Noto Serif" pitchFamily="34" charset="0"/>
                <a:ea typeface="Noto Serif" pitchFamily="34" charset="-122"/>
                <a:cs typeface="Noto Serif" pitchFamily="34" charset="-120"/>
              </a:rPr>
              <a:t>This unique communication pattern ensures efficient data distribution while keeping communication distances minimal.</a:t>
            </a:r>
            <a:endParaRPr lang="en-US" sz="1375"/>
          </a:p>
        </p:txBody>
      </p:sp>
      <p:pic>
        <p:nvPicPr>
          <p:cNvPr id="14" name="Picture 13" descr="A white surface with black dots&#10;&#10;AI-generated content may be incorrect.">
            <a:extLst>
              <a:ext uri="{FF2B5EF4-FFF2-40B4-BE49-F238E27FC236}">
                <a16:creationId xmlns:a16="http://schemas.microsoft.com/office/drawing/2014/main" id="{85B6D80A-30F5-BC9D-7CD6-DDC2637E84C7}"/>
              </a:ext>
            </a:extLst>
          </p:cNvPr>
          <p:cNvPicPr>
            <a:picLocks noChangeAspect="1"/>
          </p:cNvPicPr>
          <p:nvPr/>
        </p:nvPicPr>
        <p:blipFill>
          <a:blip r:embed="rId3"/>
          <a:stretch>
            <a:fillRect/>
          </a:stretch>
        </p:blipFill>
        <p:spPr>
          <a:xfrm>
            <a:off x="-2899" y="6336195"/>
            <a:ext cx="12197798" cy="520148"/>
          </a:xfrm>
          <a:prstGeom prst="rect">
            <a:avLst/>
          </a:prstGeom>
        </p:spPr>
      </p:pic>
      <p:pic>
        <p:nvPicPr>
          <p:cNvPr id="17" name="Picture 16">
            <a:extLst>
              <a:ext uri="{FF2B5EF4-FFF2-40B4-BE49-F238E27FC236}">
                <a16:creationId xmlns:a16="http://schemas.microsoft.com/office/drawing/2014/main" id="{9347F2AE-AC93-C327-5877-A146488F8D9D}"/>
              </a:ext>
            </a:extLst>
          </p:cNvPr>
          <p:cNvPicPr>
            <a:picLocks noChangeAspect="1"/>
          </p:cNvPicPr>
          <p:nvPr/>
        </p:nvPicPr>
        <p:blipFill>
          <a:blip r:embed="rId4"/>
          <a:stretch>
            <a:fillRect/>
          </a:stretch>
        </p:blipFill>
        <p:spPr>
          <a:xfrm>
            <a:off x="2613419" y="4889481"/>
            <a:ext cx="6221019" cy="900942"/>
          </a:xfrm>
          <a:prstGeom prst="rect">
            <a:avLst/>
          </a:prstGeom>
        </p:spPr>
      </p:pic>
      <p:pic>
        <p:nvPicPr>
          <p:cNvPr id="18" name="Picture 17" descr="A close-up of a mathematical equation&#10;&#10;AI-generated content may be incorrect.">
            <a:extLst>
              <a:ext uri="{FF2B5EF4-FFF2-40B4-BE49-F238E27FC236}">
                <a16:creationId xmlns:a16="http://schemas.microsoft.com/office/drawing/2014/main" id="{9B9DE74D-A646-3700-B3C5-F40BAF8B73F9}"/>
              </a:ext>
            </a:extLst>
          </p:cNvPr>
          <p:cNvPicPr>
            <a:picLocks noChangeAspect="1"/>
          </p:cNvPicPr>
          <p:nvPr/>
        </p:nvPicPr>
        <p:blipFill>
          <a:blip r:embed="rId5"/>
          <a:stretch>
            <a:fillRect/>
          </a:stretch>
        </p:blipFill>
        <p:spPr>
          <a:xfrm>
            <a:off x="3506257" y="3868604"/>
            <a:ext cx="3652839" cy="852488"/>
          </a:xfrm>
          <a:prstGeom prst="rect">
            <a:avLst/>
          </a:prstGeom>
        </p:spPr>
      </p:pic>
    </p:spTree>
    <p:extLst>
      <p:ext uri="{BB962C8B-B14F-4D97-AF65-F5344CB8AC3E}">
        <p14:creationId xmlns:p14="http://schemas.microsoft.com/office/powerpoint/2010/main" val="1069394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diagram of a swing algorithm&#10;&#10;AI-generated content may be incorrect.">
            <a:extLst>
              <a:ext uri="{FF2B5EF4-FFF2-40B4-BE49-F238E27FC236}">
                <a16:creationId xmlns:a16="http://schemas.microsoft.com/office/drawing/2014/main" id="{E95BE09A-E3CB-3631-30F0-E53E5B82223D}"/>
              </a:ext>
            </a:extLst>
          </p:cNvPr>
          <p:cNvPicPr>
            <a:picLocks noChangeAspect="1"/>
          </p:cNvPicPr>
          <p:nvPr/>
        </p:nvPicPr>
        <p:blipFill>
          <a:blip r:embed="rId2"/>
          <a:srcRect t="19"/>
          <a:stretch>
            <a:fillRect/>
          </a:stretch>
        </p:blipFill>
        <p:spPr>
          <a:xfrm>
            <a:off x="20" y="1282"/>
            <a:ext cx="12191980" cy="6856718"/>
          </a:xfrm>
          <a:prstGeom prst="rect">
            <a:avLst/>
          </a:prstGeom>
        </p:spPr>
      </p:pic>
    </p:spTree>
    <p:extLst>
      <p:ext uri="{BB962C8B-B14F-4D97-AF65-F5344CB8AC3E}">
        <p14:creationId xmlns:p14="http://schemas.microsoft.com/office/powerpoint/2010/main" val="1997411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2">
    <p:bg>
      <p:bgPr>
        <a:solidFill>
          <a:srgbClr val="FDFBF7"/>
        </a:solidFill>
        <a:effectLst/>
      </p:bgPr>
    </p:bg>
    <p:spTree>
      <p:nvGrpSpPr>
        <p:cNvPr id="1" name=""/>
        <p:cNvGrpSpPr/>
        <p:nvPr/>
      </p:nvGrpSpPr>
      <p:grpSpPr>
        <a:xfrm>
          <a:off x="0" y="0"/>
          <a:ext cx="0" cy="0"/>
          <a:chOff x="0" y="0"/>
          <a:chExt cx="0" cy="0"/>
        </a:xfrm>
      </p:grpSpPr>
      <p:sp>
        <p:nvSpPr>
          <p:cNvPr id="2" name="Text 0"/>
          <p:cNvSpPr/>
          <p:nvPr/>
        </p:nvSpPr>
        <p:spPr>
          <a:xfrm>
            <a:off x="661492" y="553343"/>
            <a:ext cx="8418017" cy="50204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917"/>
              </a:lnSpc>
            </a:pPr>
            <a:r>
              <a:rPr lang="en-US" sz="3100">
                <a:solidFill>
                  <a:srgbClr val="3A3A3A"/>
                </a:solidFill>
                <a:latin typeface="Noto Serif Medium"/>
                <a:ea typeface="Noto Serif Medium"/>
                <a:cs typeface="Noto Serif Medium" pitchFamily="34" charset="-120"/>
              </a:rPr>
              <a:t>Understanding AllReduce</a:t>
            </a:r>
            <a:r>
              <a:rPr lang="en-US" sz="3100">
                <a:solidFill>
                  <a:srgbClr val="3A3A3A"/>
                </a:solidFill>
                <a:latin typeface="Noto Serif Medium"/>
                <a:ea typeface="Noto Serif Medium" pitchFamily="34" charset="-122"/>
                <a:cs typeface="Noto Serif Medium" pitchFamily="34" charset="-120"/>
              </a:rPr>
              <a:t> Time Bottlenecks</a:t>
            </a:r>
            <a:endParaRPr lang="en-US" sz="3100">
              <a:latin typeface="Noto Serif Medium"/>
            </a:endParaRPr>
          </a:p>
        </p:txBody>
      </p:sp>
      <p:sp>
        <p:nvSpPr>
          <p:cNvPr id="3" name="Shape 1"/>
          <p:cNvSpPr/>
          <p:nvPr/>
        </p:nvSpPr>
        <p:spPr>
          <a:xfrm>
            <a:off x="661492" y="1617663"/>
            <a:ext cx="3515916" cy="1956594"/>
          </a:xfrm>
          <a:prstGeom prst="roundRect">
            <a:avLst>
              <a:gd name="adj" fmla="val 4673"/>
            </a:avLst>
          </a:prstGeom>
          <a:solidFill>
            <a:srgbClr val="FDFBF7"/>
          </a:solidFill>
          <a:ln/>
          <a:effectLst>
            <a:outerShdw dist="17780" dir="2700000" algn="bl" rotWithShape="0">
              <a:srgbClr val="E6DED2">
                <a:alpha val="100000"/>
              </a:srgbClr>
            </a:outerShdw>
          </a:effectLst>
        </p:spPr>
      </p:sp>
      <p:sp>
        <p:nvSpPr>
          <p:cNvPr id="4" name="Shape 2"/>
          <p:cNvSpPr/>
          <p:nvPr/>
        </p:nvSpPr>
        <p:spPr>
          <a:xfrm>
            <a:off x="661492" y="1598613"/>
            <a:ext cx="3515916" cy="76200"/>
          </a:xfrm>
          <a:prstGeom prst="roundRect">
            <a:avLst>
              <a:gd name="adj" fmla="val 88558"/>
            </a:avLst>
          </a:prstGeom>
          <a:solidFill>
            <a:srgbClr val="E6DED2"/>
          </a:solidFill>
          <a:ln/>
        </p:spPr>
      </p:sp>
      <p:sp>
        <p:nvSpPr>
          <p:cNvPr id="5" name="Shape 3"/>
          <p:cNvSpPr/>
          <p:nvPr/>
        </p:nvSpPr>
        <p:spPr>
          <a:xfrm>
            <a:off x="2178447" y="1376660"/>
            <a:ext cx="482005" cy="482005"/>
          </a:xfrm>
          <a:prstGeom prst="roundRect">
            <a:avLst>
              <a:gd name="adj" fmla="val 158090"/>
            </a:avLst>
          </a:prstGeom>
          <a:solidFill>
            <a:srgbClr val="E6DED2">
              <a:alpha val="50000"/>
            </a:srgbClr>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23008" y="1521222"/>
            <a:ext cx="192782" cy="192782"/>
          </a:xfrm>
          <a:prstGeom prst="rect">
            <a:avLst/>
          </a:prstGeom>
        </p:spPr>
      </p:pic>
      <p:sp>
        <p:nvSpPr>
          <p:cNvPr id="7" name="Text 4"/>
          <p:cNvSpPr/>
          <p:nvPr/>
        </p:nvSpPr>
        <p:spPr>
          <a:xfrm>
            <a:off x="841177" y="2019300"/>
            <a:ext cx="2008287" cy="25102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958"/>
              </a:lnSpc>
              <a:buNone/>
            </a:pPr>
            <a:r>
              <a:rPr lang="en-US" sz="1542">
                <a:solidFill>
                  <a:srgbClr val="4C4C4C"/>
                </a:solidFill>
                <a:latin typeface="Noto Serif Medium" pitchFamily="34" charset="0"/>
                <a:ea typeface="Noto Serif Medium" pitchFamily="34" charset="-122"/>
                <a:cs typeface="Noto Serif Medium" pitchFamily="34" charset="-120"/>
              </a:rPr>
              <a:t>Latency Deficiency</a:t>
            </a:r>
            <a:endParaRPr lang="en-US" sz="1542"/>
          </a:p>
        </p:txBody>
      </p:sp>
      <p:sp>
        <p:nvSpPr>
          <p:cNvPr id="8" name="Text 5"/>
          <p:cNvSpPr/>
          <p:nvPr/>
        </p:nvSpPr>
        <p:spPr>
          <a:xfrm>
            <a:off x="841177" y="2366665"/>
            <a:ext cx="3156545" cy="1027906"/>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000"/>
              </a:lnSpc>
              <a:buNone/>
            </a:pPr>
            <a:r>
              <a:rPr lang="en-US" sz="1250">
                <a:solidFill>
                  <a:srgbClr val="4C4C4C"/>
                </a:solidFill>
                <a:latin typeface="Noto Serif" pitchFamily="34" charset="0"/>
                <a:ea typeface="Noto Serif" pitchFamily="34" charset="-122"/>
                <a:cs typeface="Noto Serif" pitchFamily="34" charset="-120"/>
              </a:rPr>
              <a:t>Measures the number of extra communication steps an algorithm takes compared to the theoretical optimal of log₂p steps.</a:t>
            </a:r>
            <a:endParaRPr lang="en-US" sz="1250"/>
          </a:p>
        </p:txBody>
      </p:sp>
      <p:sp>
        <p:nvSpPr>
          <p:cNvPr id="9" name="Shape 6"/>
          <p:cNvSpPr/>
          <p:nvPr/>
        </p:nvSpPr>
        <p:spPr>
          <a:xfrm>
            <a:off x="4338043" y="1617663"/>
            <a:ext cx="3515916" cy="1956594"/>
          </a:xfrm>
          <a:prstGeom prst="roundRect">
            <a:avLst>
              <a:gd name="adj" fmla="val 4673"/>
            </a:avLst>
          </a:prstGeom>
          <a:solidFill>
            <a:srgbClr val="FDFBF7"/>
          </a:solidFill>
          <a:ln/>
          <a:effectLst>
            <a:outerShdw dist="17780" dir="2700000" algn="bl" rotWithShape="0">
              <a:srgbClr val="E6DED2">
                <a:alpha val="100000"/>
              </a:srgbClr>
            </a:outerShdw>
          </a:effectLst>
        </p:spPr>
      </p:sp>
      <p:sp>
        <p:nvSpPr>
          <p:cNvPr id="10" name="Shape 7"/>
          <p:cNvSpPr/>
          <p:nvPr/>
        </p:nvSpPr>
        <p:spPr>
          <a:xfrm>
            <a:off x="4338043" y="1598613"/>
            <a:ext cx="3515916" cy="76200"/>
          </a:xfrm>
          <a:prstGeom prst="roundRect">
            <a:avLst>
              <a:gd name="adj" fmla="val 88558"/>
            </a:avLst>
          </a:prstGeom>
          <a:solidFill>
            <a:srgbClr val="E6DED2"/>
          </a:solidFill>
          <a:ln/>
        </p:spPr>
      </p:sp>
      <p:sp>
        <p:nvSpPr>
          <p:cNvPr id="11" name="Shape 8"/>
          <p:cNvSpPr/>
          <p:nvPr/>
        </p:nvSpPr>
        <p:spPr>
          <a:xfrm>
            <a:off x="5854998" y="1376660"/>
            <a:ext cx="482005" cy="482005"/>
          </a:xfrm>
          <a:prstGeom prst="roundRect">
            <a:avLst>
              <a:gd name="adj" fmla="val 158090"/>
            </a:avLst>
          </a:prstGeom>
          <a:solidFill>
            <a:srgbClr val="E6DED2">
              <a:alpha val="50000"/>
            </a:srgbClr>
          </a:solidFill>
          <a:ln/>
        </p:spPr>
      </p:sp>
      <p:pic>
        <p:nvPicPr>
          <p:cNvPr id="12"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999559" y="1521222"/>
            <a:ext cx="192782" cy="192782"/>
          </a:xfrm>
          <a:prstGeom prst="rect">
            <a:avLst/>
          </a:prstGeom>
        </p:spPr>
      </p:pic>
      <p:sp>
        <p:nvSpPr>
          <p:cNvPr id="13" name="Text 9"/>
          <p:cNvSpPr/>
          <p:nvPr/>
        </p:nvSpPr>
        <p:spPr>
          <a:xfrm>
            <a:off x="4517728" y="2019300"/>
            <a:ext cx="2143919" cy="25102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958"/>
              </a:lnSpc>
              <a:buNone/>
            </a:pPr>
            <a:r>
              <a:rPr lang="en-US" sz="1542">
                <a:solidFill>
                  <a:srgbClr val="4C4C4C"/>
                </a:solidFill>
                <a:latin typeface="Noto Serif Medium" pitchFamily="34" charset="0"/>
                <a:ea typeface="Noto Serif Medium" pitchFamily="34" charset="-122"/>
                <a:cs typeface="Noto Serif Medium" pitchFamily="34" charset="-120"/>
              </a:rPr>
              <a:t>Bandwidth Deficiency</a:t>
            </a:r>
            <a:endParaRPr lang="en-US" sz="1542"/>
          </a:p>
        </p:txBody>
      </p:sp>
      <p:sp>
        <p:nvSpPr>
          <p:cNvPr id="14" name="Text 10"/>
          <p:cNvSpPr/>
          <p:nvPr/>
        </p:nvSpPr>
        <p:spPr>
          <a:xfrm>
            <a:off x="4517728" y="2366665"/>
            <a:ext cx="3156545" cy="770930"/>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000"/>
              </a:lnSpc>
              <a:buNone/>
            </a:pPr>
            <a:r>
              <a:rPr lang="en-US" sz="1250">
                <a:solidFill>
                  <a:srgbClr val="4C4C4C"/>
                </a:solidFill>
                <a:latin typeface="Noto Serif" pitchFamily="34" charset="0"/>
                <a:ea typeface="Noto Serif" pitchFamily="34" charset="-122"/>
                <a:cs typeface="Noto Serif" pitchFamily="34" charset="-120"/>
              </a:rPr>
              <a:t>Quantifies the amount of additional data transmitted beyond the optimal requirement.</a:t>
            </a:r>
            <a:endParaRPr lang="en-US" sz="1250"/>
          </a:p>
        </p:txBody>
      </p:sp>
      <p:sp>
        <p:nvSpPr>
          <p:cNvPr id="15" name="Shape 11"/>
          <p:cNvSpPr/>
          <p:nvPr/>
        </p:nvSpPr>
        <p:spPr>
          <a:xfrm>
            <a:off x="8014594" y="1617663"/>
            <a:ext cx="3515916" cy="1956594"/>
          </a:xfrm>
          <a:prstGeom prst="roundRect">
            <a:avLst>
              <a:gd name="adj" fmla="val 4673"/>
            </a:avLst>
          </a:prstGeom>
          <a:solidFill>
            <a:srgbClr val="FDFBF7"/>
          </a:solidFill>
          <a:ln/>
          <a:effectLst>
            <a:outerShdw dist="17780" dir="2700000" algn="bl" rotWithShape="0">
              <a:srgbClr val="E6DED2">
                <a:alpha val="100000"/>
              </a:srgbClr>
            </a:outerShdw>
          </a:effectLst>
        </p:spPr>
      </p:sp>
      <p:sp>
        <p:nvSpPr>
          <p:cNvPr id="16" name="Shape 12"/>
          <p:cNvSpPr/>
          <p:nvPr/>
        </p:nvSpPr>
        <p:spPr>
          <a:xfrm>
            <a:off x="8014594" y="1598613"/>
            <a:ext cx="3515916" cy="76200"/>
          </a:xfrm>
          <a:prstGeom prst="roundRect">
            <a:avLst>
              <a:gd name="adj" fmla="val 88558"/>
            </a:avLst>
          </a:prstGeom>
          <a:solidFill>
            <a:srgbClr val="E6DED2"/>
          </a:solidFill>
          <a:ln/>
        </p:spPr>
      </p:sp>
      <p:sp>
        <p:nvSpPr>
          <p:cNvPr id="17" name="Shape 13"/>
          <p:cNvSpPr/>
          <p:nvPr/>
        </p:nvSpPr>
        <p:spPr>
          <a:xfrm>
            <a:off x="9531548" y="1376660"/>
            <a:ext cx="482005" cy="482005"/>
          </a:xfrm>
          <a:prstGeom prst="roundRect">
            <a:avLst>
              <a:gd name="adj" fmla="val 158090"/>
            </a:avLst>
          </a:prstGeom>
          <a:solidFill>
            <a:srgbClr val="E6DED2">
              <a:alpha val="50000"/>
            </a:srgbClr>
          </a:solidFill>
          <a:ln/>
        </p:spPr>
      </p:sp>
      <p:pic>
        <p:nvPicPr>
          <p:cNvPr id="18"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76110" y="1521222"/>
            <a:ext cx="192782" cy="192782"/>
          </a:xfrm>
          <a:prstGeom prst="rect">
            <a:avLst/>
          </a:prstGeom>
        </p:spPr>
      </p:pic>
      <p:sp>
        <p:nvSpPr>
          <p:cNvPr id="19" name="Text 14"/>
          <p:cNvSpPr/>
          <p:nvPr/>
        </p:nvSpPr>
        <p:spPr>
          <a:xfrm>
            <a:off x="8194278" y="2019300"/>
            <a:ext cx="2147590" cy="251023"/>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1958"/>
              </a:lnSpc>
              <a:buNone/>
            </a:pPr>
            <a:r>
              <a:rPr lang="en-US" sz="1542">
                <a:solidFill>
                  <a:srgbClr val="4C4C4C"/>
                </a:solidFill>
                <a:latin typeface="Noto Serif Medium" pitchFamily="34" charset="0"/>
                <a:ea typeface="Noto Serif Medium" pitchFamily="34" charset="-122"/>
                <a:cs typeface="Noto Serif Medium" pitchFamily="34" charset="-120"/>
              </a:rPr>
              <a:t>Congestion Deficiency</a:t>
            </a:r>
            <a:endParaRPr lang="en-US" sz="1542"/>
          </a:p>
        </p:txBody>
      </p:sp>
      <p:sp>
        <p:nvSpPr>
          <p:cNvPr id="20" name="Text 15"/>
          <p:cNvSpPr/>
          <p:nvPr/>
        </p:nvSpPr>
        <p:spPr>
          <a:xfrm>
            <a:off x="8194278" y="2366665"/>
            <a:ext cx="3156545" cy="770930"/>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000"/>
              </a:lnSpc>
              <a:buNone/>
            </a:pPr>
            <a:r>
              <a:rPr lang="en-US" sz="1250">
                <a:solidFill>
                  <a:srgbClr val="4C4C4C"/>
                </a:solidFill>
                <a:latin typeface="Noto Serif" pitchFamily="34" charset="0"/>
                <a:ea typeface="Noto Serif" pitchFamily="34" charset="-122"/>
                <a:cs typeface="Noto Serif" pitchFamily="34" charset="-120"/>
              </a:rPr>
              <a:t>Indicates bandwidth slowdown caused by multiple messages sharing the same physical link.</a:t>
            </a:r>
            <a:endParaRPr lang="en-US" sz="1250"/>
          </a:p>
        </p:txBody>
      </p:sp>
      <p:sp>
        <p:nvSpPr>
          <p:cNvPr id="21" name="Text 16"/>
          <p:cNvSpPr/>
          <p:nvPr/>
        </p:nvSpPr>
        <p:spPr>
          <a:xfrm>
            <a:off x="661492" y="3815259"/>
            <a:ext cx="3034208" cy="30122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333"/>
              </a:lnSpc>
              <a:buNone/>
            </a:pPr>
            <a:r>
              <a:rPr lang="en-US" sz="1875">
                <a:solidFill>
                  <a:srgbClr val="3A3A3A"/>
                </a:solidFill>
                <a:latin typeface="Noto Serif Medium" pitchFamily="34" charset="0"/>
                <a:ea typeface="Noto Serif Medium" pitchFamily="34" charset="-122"/>
                <a:cs typeface="Noto Serif Medium" pitchFamily="34" charset="-120"/>
              </a:rPr>
              <a:t>Assumptions for Analysis:</a:t>
            </a:r>
            <a:endParaRPr lang="en-US" sz="1875"/>
          </a:p>
        </p:txBody>
      </p:sp>
      <p:sp>
        <p:nvSpPr>
          <p:cNvPr id="22" name="Text 17"/>
          <p:cNvSpPr/>
          <p:nvPr/>
        </p:nvSpPr>
        <p:spPr>
          <a:xfrm>
            <a:off x="661492" y="4357489"/>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000"/>
              </a:lnSpc>
              <a:buSzPct val="100000"/>
              <a:buChar char="•"/>
            </a:pPr>
            <a:r>
              <a:rPr lang="en-US" sz="1250">
                <a:solidFill>
                  <a:srgbClr val="4C4C4C"/>
                </a:solidFill>
                <a:latin typeface="Noto Serif" pitchFamily="34" charset="0"/>
                <a:ea typeface="Noto Serif" pitchFamily="34" charset="-122"/>
                <a:cs typeface="Noto Serif" pitchFamily="34" charset="-120"/>
              </a:rPr>
              <a:t>Ranks are mapped linearly to nodes, with one process (rank) per node.</a:t>
            </a:r>
            <a:endParaRPr lang="en-US" sz="1250"/>
          </a:p>
        </p:txBody>
      </p:sp>
      <p:sp>
        <p:nvSpPr>
          <p:cNvPr id="23" name="Text 18"/>
          <p:cNvSpPr/>
          <p:nvPr/>
        </p:nvSpPr>
        <p:spPr>
          <a:xfrm>
            <a:off x="661492" y="4670623"/>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000"/>
              </a:lnSpc>
              <a:buSzPct val="100000"/>
              <a:buChar char="•"/>
            </a:pPr>
            <a:r>
              <a:rPr lang="en-US" sz="1250">
                <a:solidFill>
                  <a:srgbClr val="4C4C4C"/>
                </a:solidFill>
                <a:latin typeface="Noto Serif" pitchFamily="34" charset="0"/>
                <a:ea typeface="Noto Serif" pitchFamily="34" charset="-122"/>
                <a:cs typeface="Noto Serif" pitchFamily="34" charset="-120"/>
              </a:rPr>
              <a:t>Each node possesses 2*D ports (where D is dimension).</a:t>
            </a:r>
            <a:endParaRPr lang="en-US" sz="1250"/>
          </a:p>
        </p:txBody>
      </p:sp>
      <p:sp>
        <p:nvSpPr>
          <p:cNvPr id="24" name="Text 19"/>
          <p:cNvSpPr/>
          <p:nvPr/>
        </p:nvSpPr>
        <p:spPr>
          <a:xfrm>
            <a:off x="661492" y="4983757"/>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000"/>
              </a:lnSpc>
              <a:buSzPct val="100000"/>
              <a:buChar char="•"/>
            </a:pPr>
            <a:r>
              <a:rPr lang="en-US" sz="1250">
                <a:solidFill>
                  <a:srgbClr val="4C4C4C"/>
                </a:solidFill>
                <a:latin typeface="Noto Serif" pitchFamily="34" charset="0"/>
                <a:ea typeface="Noto Serif" pitchFamily="34" charset="-122"/>
                <a:cs typeface="Noto Serif" pitchFamily="34" charset="-120"/>
              </a:rPr>
              <a:t>All communication links are bidirectional.</a:t>
            </a:r>
            <a:endParaRPr lang="en-US" sz="1250"/>
          </a:p>
        </p:txBody>
      </p:sp>
      <p:sp>
        <p:nvSpPr>
          <p:cNvPr id="25" name="Text 20"/>
          <p:cNvSpPr/>
          <p:nvPr/>
        </p:nvSpPr>
        <p:spPr>
          <a:xfrm>
            <a:off x="661492" y="5296892"/>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000"/>
              </a:lnSpc>
              <a:buSzPct val="100000"/>
              <a:buChar char="•"/>
            </a:pPr>
            <a:r>
              <a:rPr lang="en-US" sz="1250">
                <a:solidFill>
                  <a:srgbClr val="4C4C4C"/>
                </a:solidFill>
                <a:latin typeface="Noto Serif" pitchFamily="34" charset="0"/>
                <a:ea typeface="Noto Serif" pitchFamily="34" charset="-122"/>
                <a:cs typeface="Noto Serif" pitchFamily="34" charset="-120"/>
              </a:rPr>
              <a:t>Network forwards packets using minimal adaptive routing.</a:t>
            </a:r>
            <a:endParaRPr lang="en-US" sz="1250"/>
          </a:p>
        </p:txBody>
      </p:sp>
      <p:sp>
        <p:nvSpPr>
          <p:cNvPr id="26" name="Text 21"/>
          <p:cNvSpPr/>
          <p:nvPr/>
        </p:nvSpPr>
        <p:spPr>
          <a:xfrm>
            <a:off x="661492" y="5610027"/>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000"/>
              </a:lnSpc>
              <a:buSzPct val="100000"/>
              <a:buChar char="•"/>
            </a:pPr>
            <a:r>
              <a:rPr lang="en-US" sz="1250">
                <a:solidFill>
                  <a:srgbClr val="4C4C4C"/>
                </a:solidFill>
                <a:latin typeface="Noto Serif" pitchFamily="34" charset="0"/>
                <a:ea typeface="Noto Serif" pitchFamily="34" charset="-122"/>
                <a:cs typeface="Noto Serif" pitchFamily="34" charset="-120"/>
              </a:rPr>
              <a:t>Network hardware does not natively accelerate collective operations.</a:t>
            </a:r>
            <a:endParaRPr lang="en-US" sz="1250"/>
          </a:p>
        </p:txBody>
      </p:sp>
      <p:sp>
        <p:nvSpPr>
          <p:cNvPr id="27" name="Text 22"/>
          <p:cNvSpPr/>
          <p:nvPr/>
        </p:nvSpPr>
        <p:spPr>
          <a:xfrm>
            <a:off x="661492" y="6047681"/>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000"/>
              </a:lnSpc>
              <a:buNone/>
            </a:pPr>
            <a:r>
              <a:rPr lang="en-US" sz="1250">
                <a:solidFill>
                  <a:srgbClr val="4C4C4C"/>
                </a:solidFill>
                <a:latin typeface="Noto Serif" pitchFamily="34" charset="0"/>
                <a:ea typeface="Noto Serif" pitchFamily="34" charset="-122"/>
                <a:cs typeface="Noto Serif" pitchFamily="34" charset="-120"/>
              </a:rPr>
              <a:t>Our goal for an optimal algorithm is to achieve latency, bandwidth, and congestion deficiencies all approaching 1.</a:t>
            </a:r>
            <a:endParaRPr lang="en-US" sz="1250"/>
          </a:p>
        </p:txBody>
      </p:sp>
      <p:pic>
        <p:nvPicPr>
          <p:cNvPr id="29" name="Picture 28" descr="A white surface with black dots&#10;&#10;AI-generated content may be incorrect.">
            <a:extLst>
              <a:ext uri="{FF2B5EF4-FFF2-40B4-BE49-F238E27FC236}">
                <a16:creationId xmlns:a16="http://schemas.microsoft.com/office/drawing/2014/main" id="{302AF363-D4E7-FDCE-B840-9947ECD27697}"/>
              </a:ext>
            </a:extLst>
          </p:cNvPr>
          <p:cNvPicPr>
            <a:picLocks noChangeAspect="1"/>
          </p:cNvPicPr>
          <p:nvPr/>
        </p:nvPicPr>
        <p:blipFill>
          <a:blip r:embed="rId9"/>
          <a:stretch>
            <a:fillRect/>
          </a:stretch>
        </p:blipFill>
        <p:spPr>
          <a:xfrm>
            <a:off x="-2899" y="6336195"/>
            <a:ext cx="12197798" cy="520148"/>
          </a:xfrm>
          <a:prstGeom prst="rect">
            <a:avLst/>
          </a:prstGeom>
        </p:spPr>
      </p:pic>
    </p:spTree>
    <p:extLst>
      <p:ext uri="{BB962C8B-B14F-4D97-AF65-F5344CB8AC3E}">
        <p14:creationId xmlns:p14="http://schemas.microsoft.com/office/powerpoint/2010/main" val="4155126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C2776-F9A1-828D-808E-A2BD3F71472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8C3A788-0466-4017-B8A3-23B3F3AD0F30}"/>
              </a:ext>
            </a:extLst>
          </p:cNvPr>
          <p:cNvSpPr/>
          <p:nvPr/>
        </p:nvSpPr>
        <p:spPr>
          <a:xfrm>
            <a:off x="661492" y="553343"/>
            <a:ext cx="8418017" cy="50204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a:lnSpc>
                <a:spcPts val="3917"/>
              </a:lnSpc>
            </a:pPr>
            <a:r>
              <a:rPr lang="en-US" sz="3100">
                <a:solidFill>
                  <a:srgbClr val="3A3A3A"/>
                </a:solidFill>
                <a:latin typeface="Noto Serif Medium"/>
                <a:ea typeface="Noto Serif Medium"/>
                <a:cs typeface="Noto Serif Medium" pitchFamily="34" charset="-120"/>
              </a:rPr>
              <a:t>Understanding AllReduce Time Bottlenecks</a:t>
            </a:r>
            <a:endParaRPr lang="en-US" sz="3100">
              <a:latin typeface="Noto Serif Medium"/>
              <a:ea typeface="Noto Serif Medium"/>
            </a:endParaRPr>
          </a:p>
        </p:txBody>
      </p:sp>
      <p:sp>
        <p:nvSpPr>
          <p:cNvPr id="21" name="Text 16">
            <a:extLst>
              <a:ext uri="{FF2B5EF4-FFF2-40B4-BE49-F238E27FC236}">
                <a16:creationId xmlns:a16="http://schemas.microsoft.com/office/drawing/2014/main" id="{5F6F65B9-EDCE-5126-4AD3-F09B05AC0583}"/>
              </a:ext>
            </a:extLst>
          </p:cNvPr>
          <p:cNvSpPr/>
          <p:nvPr/>
        </p:nvSpPr>
        <p:spPr>
          <a:xfrm>
            <a:off x="661492" y="3815259"/>
            <a:ext cx="3034208" cy="301228"/>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333"/>
              </a:lnSpc>
              <a:buNone/>
            </a:pPr>
            <a:endParaRPr lang="en-US" sz="1850">
              <a:solidFill>
                <a:srgbClr val="3A3A3A"/>
              </a:solidFill>
              <a:latin typeface="Noto Serif Medium"/>
            </a:endParaRPr>
          </a:p>
        </p:txBody>
      </p:sp>
      <p:sp>
        <p:nvSpPr>
          <p:cNvPr id="27" name="Text 22">
            <a:extLst>
              <a:ext uri="{FF2B5EF4-FFF2-40B4-BE49-F238E27FC236}">
                <a16:creationId xmlns:a16="http://schemas.microsoft.com/office/drawing/2014/main" id="{075CC883-F3A4-D2E4-7681-2CFC89105E02}"/>
              </a:ext>
            </a:extLst>
          </p:cNvPr>
          <p:cNvSpPr/>
          <p:nvPr/>
        </p:nvSpPr>
        <p:spPr>
          <a:xfrm>
            <a:off x="661492" y="6047681"/>
            <a:ext cx="10869018" cy="256977"/>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000"/>
              </a:lnSpc>
              <a:buNone/>
            </a:pPr>
            <a:endParaRPr lang="en-US" sz="1250">
              <a:solidFill>
                <a:srgbClr val="4C4C4C"/>
              </a:solidFill>
              <a:latin typeface="Noto Serif"/>
              <a:ea typeface="Noto Serif"/>
              <a:cs typeface="Noto Serif"/>
            </a:endParaRPr>
          </a:p>
        </p:txBody>
      </p:sp>
      <p:pic>
        <p:nvPicPr>
          <p:cNvPr id="29" name="Picture 28" descr="A white surface with black dots&#10;&#10;AI-generated content may be incorrect.">
            <a:extLst>
              <a:ext uri="{FF2B5EF4-FFF2-40B4-BE49-F238E27FC236}">
                <a16:creationId xmlns:a16="http://schemas.microsoft.com/office/drawing/2014/main" id="{365E7769-DF35-4608-5218-3A98703176CE}"/>
              </a:ext>
            </a:extLst>
          </p:cNvPr>
          <p:cNvPicPr>
            <a:picLocks noChangeAspect="1"/>
          </p:cNvPicPr>
          <p:nvPr/>
        </p:nvPicPr>
        <p:blipFill>
          <a:blip r:embed="rId3"/>
          <a:stretch>
            <a:fillRect/>
          </a:stretch>
        </p:blipFill>
        <p:spPr>
          <a:xfrm>
            <a:off x="-2899" y="6336195"/>
            <a:ext cx="12197798" cy="520148"/>
          </a:xfrm>
          <a:prstGeom prst="rect">
            <a:avLst/>
          </a:prstGeom>
        </p:spPr>
      </p:pic>
      <p:pic>
        <p:nvPicPr>
          <p:cNvPr id="28" name="Picture 27" descr="A white paper with black text&#10;&#10;AI-generated content may be incorrect.">
            <a:extLst>
              <a:ext uri="{FF2B5EF4-FFF2-40B4-BE49-F238E27FC236}">
                <a16:creationId xmlns:a16="http://schemas.microsoft.com/office/drawing/2014/main" id="{E33C79EA-1E20-C6DF-B640-FC5A3A852105}"/>
              </a:ext>
            </a:extLst>
          </p:cNvPr>
          <p:cNvPicPr>
            <a:picLocks noChangeAspect="1"/>
          </p:cNvPicPr>
          <p:nvPr/>
        </p:nvPicPr>
        <p:blipFill>
          <a:blip r:embed="rId4"/>
          <a:stretch>
            <a:fillRect/>
          </a:stretch>
        </p:blipFill>
        <p:spPr>
          <a:xfrm>
            <a:off x="658813" y="1280698"/>
            <a:ext cx="5437187" cy="2677354"/>
          </a:xfrm>
          <a:prstGeom prst="rect">
            <a:avLst/>
          </a:prstGeom>
        </p:spPr>
      </p:pic>
      <p:sp>
        <p:nvSpPr>
          <p:cNvPr id="30" name="TextBox 29">
            <a:extLst>
              <a:ext uri="{FF2B5EF4-FFF2-40B4-BE49-F238E27FC236}">
                <a16:creationId xmlns:a16="http://schemas.microsoft.com/office/drawing/2014/main" id="{DCB678F2-8D58-6D94-56B1-37001C7BAD4A}"/>
              </a:ext>
            </a:extLst>
          </p:cNvPr>
          <p:cNvSpPr txBox="1"/>
          <p:nvPr/>
        </p:nvSpPr>
        <p:spPr>
          <a:xfrm>
            <a:off x="547688" y="4318000"/>
            <a:ext cx="10604500"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baseline="0">
                <a:latin typeface="Aptos"/>
                <a:ea typeface="Segoe UI"/>
                <a:cs typeface="Segoe UI"/>
              </a:rPr>
              <a:t>Goal for an optimal algorithm:</a:t>
            </a:r>
            <a:br>
              <a:rPr lang="en-US" sz="2400" b="1">
                <a:latin typeface="Aptos"/>
                <a:ea typeface="Segoe UI"/>
                <a:cs typeface="Segoe UI"/>
              </a:rPr>
            </a:br>
            <a:br>
              <a:rPr lang="en-US" sz="2400" b="1">
                <a:latin typeface="Aptos"/>
                <a:ea typeface="Segoe UI"/>
                <a:cs typeface="Segoe UI"/>
              </a:rPr>
            </a:br>
            <a:r>
              <a:rPr lang="en-US" sz="2200">
                <a:latin typeface="Aptos"/>
                <a:ea typeface="Segoe UI"/>
                <a:cs typeface="Segoe UI"/>
              </a:rPr>
              <a:t> </a:t>
            </a:r>
            <a:r>
              <a:rPr lang="en-US" sz="2200" baseline="0">
                <a:latin typeface="Aptos"/>
                <a:ea typeface="Segoe UI"/>
                <a:cs typeface="Segoe UI"/>
              </a:rPr>
              <a:t>Latency Deficiency~1</a:t>
            </a:r>
            <a:br>
              <a:rPr lang="en-US" sz="2200">
                <a:latin typeface="Aptos"/>
                <a:ea typeface="Segoe UI"/>
                <a:cs typeface="Segoe UI"/>
              </a:rPr>
            </a:br>
            <a:r>
              <a:rPr lang="en-US" sz="2200">
                <a:latin typeface="Aptos"/>
                <a:ea typeface="Segoe UI"/>
                <a:cs typeface="Segoe UI"/>
              </a:rPr>
              <a:t> </a:t>
            </a:r>
            <a:r>
              <a:rPr lang="en-US" sz="2200" baseline="0">
                <a:latin typeface="Aptos"/>
                <a:ea typeface="Segoe UI"/>
                <a:cs typeface="Segoe UI"/>
              </a:rPr>
              <a:t>Bandwidth Deficiency~1</a:t>
            </a:r>
            <a:br>
              <a:rPr lang="en-US" sz="2200">
                <a:latin typeface="Aptos"/>
                <a:ea typeface="Segoe UI"/>
                <a:cs typeface="Segoe UI"/>
              </a:rPr>
            </a:br>
            <a:r>
              <a:rPr lang="en-US" sz="2200">
                <a:latin typeface="Aptos"/>
                <a:ea typeface="Segoe UI"/>
                <a:cs typeface="Segoe UI"/>
              </a:rPr>
              <a:t> </a:t>
            </a:r>
            <a:r>
              <a:rPr lang="en-US" sz="2200" baseline="0">
                <a:latin typeface="Aptos"/>
                <a:ea typeface="Segoe UI"/>
                <a:cs typeface="Segoe UI"/>
              </a:rPr>
              <a:t>CongestionDeficiency~1</a:t>
            </a:r>
            <a:r>
              <a:rPr sz="2200">
                <a:latin typeface="Aptos"/>
                <a:ea typeface="Aptos"/>
                <a:cs typeface="Aptos"/>
              </a:rPr>
              <a:t>​</a:t>
            </a:r>
            <a:endParaRPr lang="en-US" sz="2200">
              <a:ea typeface="Noto Serif Medium"/>
              <a:cs typeface="Calibri" panose="020F0502020204030204"/>
            </a:endParaRPr>
          </a:p>
          <a:p>
            <a:pPr algn="ctr"/>
            <a:endParaRPr lang="en-US">
              <a:ea typeface="Noto Serif Medium"/>
            </a:endParaRPr>
          </a:p>
        </p:txBody>
      </p:sp>
      <p:pic>
        <p:nvPicPr>
          <p:cNvPr id="31" name="Picture 30">
            <a:extLst>
              <a:ext uri="{FF2B5EF4-FFF2-40B4-BE49-F238E27FC236}">
                <a16:creationId xmlns:a16="http://schemas.microsoft.com/office/drawing/2014/main" id="{DBD0CBD3-7AEF-995E-CBA9-43F2AB3A1C31}"/>
              </a:ext>
            </a:extLst>
          </p:cNvPr>
          <p:cNvPicPr>
            <a:picLocks noChangeAspect="1"/>
          </p:cNvPicPr>
          <p:nvPr/>
        </p:nvPicPr>
        <p:blipFill>
          <a:blip r:embed="rId5"/>
          <a:stretch>
            <a:fillRect/>
          </a:stretch>
        </p:blipFill>
        <p:spPr>
          <a:xfrm>
            <a:off x="6643688" y="1283422"/>
            <a:ext cx="4310063" cy="1481282"/>
          </a:xfrm>
          <a:prstGeom prst="rect">
            <a:avLst/>
          </a:prstGeom>
        </p:spPr>
      </p:pic>
    </p:spTree>
    <p:extLst>
      <p:ext uri="{BB962C8B-B14F-4D97-AF65-F5344CB8AC3E}">
        <p14:creationId xmlns:p14="http://schemas.microsoft.com/office/powerpoint/2010/main" val="1236588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DFBF7"/>
        </a:solidFill>
        <a:effectLst/>
      </p:bgPr>
    </p:bg>
    <p:spTree>
      <p:nvGrpSpPr>
        <p:cNvPr id="1" name=""/>
        <p:cNvGrpSpPr/>
        <p:nvPr/>
      </p:nvGrpSpPr>
      <p:grpSpPr>
        <a:xfrm>
          <a:off x="0" y="0"/>
          <a:ext cx="0" cy="0"/>
          <a:chOff x="0" y="0"/>
          <a:chExt cx="0" cy="0"/>
        </a:xfrm>
      </p:grpSpPr>
      <p:sp>
        <p:nvSpPr>
          <p:cNvPr id="2" name="Text 0"/>
          <p:cNvSpPr/>
          <p:nvPr/>
        </p:nvSpPr>
        <p:spPr>
          <a:xfrm>
            <a:off x="566242" y="805326"/>
            <a:ext cx="10869018" cy="906132"/>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4625"/>
              </a:lnSpc>
              <a:buNone/>
            </a:pPr>
            <a:r>
              <a:rPr lang="en-US" sz="3100">
                <a:latin typeface="Noto Serif Medium"/>
              </a:rPr>
              <a:t>Swing's Advantages: Optimal Bandwidth and Latency</a:t>
            </a:r>
          </a:p>
        </p:txBody>
      </p:sp>
      <p:sp>
        <p:nvSpPr>
          <p:cNvPr id="3" name="Shape 1"/>
          <p:cNvSpPr/>
          <p:nvPr/>
        </p:nvSpPr>
        <p:spPr>
          <a:xfrm>
            <a:off x="601857" y="1849377"/>
            <a:ext cx="5339953" cy="2843312"/>
          </a:xfrm>
          <a:prstGeom prst="roundRect">
            <a:avLst>
              <a:gd name="adj" fmla="val 2792"/>
            </a:avLst>
          </a:prstGeom>
          <a:solidFill>
            <a:srgbClr val="FDFBF7"/>
          </a:solidFill>
          <a:ln w="30480">
            <a:solidFill>
              <a:srgbClr val="6F7F71"/>
            </a:solidFill>
            <a:prstDash val="solid"/>
          </a:ln>
          <a:effectLst>
            <a:outerShdw dist="20320" dir="2700000" algn="bl" rotWithShape="0">
              <a:srgbClr val="6F7F71">
                <a:alpha val="100000"/>
              </a:srgbClr>
            </a:outerShdw>
          </a:effectLst>
        </p:spPr>
      </p:sp>
      <p:sp>
        <p:nvSpPr>
          <p:cNvPr id="4" name="Text 2"/>
          <p:cNvSpPr/>
          <p:nvPr/>
        </p:nvSpPr>
        <p:spPr>
          <a:xfrm>
            <a:off x="816268" y="2063789"/>
            <a:ext cx="2835275" cy="35440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750"/>
              </a:lnSpc>
              <a:buNone/>
            </a:pPr>
            <a:r>
              <a:rPr lang="en-US" sz="2208">
                <a:solidFill>
                  <a:srgbClr val="4C4C4C"/>
                </a:solidFill>
                <a:latin typeface="Noto Serif Medium" pitchFamily="34" charset="0"/>
                <a:ea typeface="Noto Serif Medium" pitchFamily="34" charset="-122"/>
                <a:cs typeface="Noto Serif Medium" pitchFamily="34" charset="-120"/>
              </a:rPr>
              <a:t>Bandwidth Optimal</a:t>
            </a:r>
            <a:endParaRPr lang="en-US" sz="2208"/>
          </a:p>
        </p:txBody>
      </p:sp>
      <p:sp>
        <p:nvSpPr>
          <p:cNvPr id="5" name="Text 3"/>
          <p:cNvSpPr/>
          <p:nvPr/>
        </p:nvSpPr>
        <p:spPr>
          <a:xfrm>
            <a:off x="816268" y="2531605"/>
            <a:ext cx="4911130" cy="907257"/>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gn="l">
              <a:lnSpc>
                <a:spcPts val="2375"/>
              </a:lnSpc>
              <a:buSzPct val="100000"/>
              <a:buChar char="•"/>
            </a:pPr>
            <a:r>
              <a:rPr lang="en-US" sz="1450">
                <a:solidFill>
                  <a:srgbClr val="4C4C4C"/>
                </a:solidFill>
                <a:latin typeface="Noto Serif"/>
                <a:ea typeface="Noto Serif"/>
                <a:cs typeface="Noto Serif"/>
              </a:rPr>
              <a:t>Each step involves peers swinging from left to right and vice versa, covering the network efficiently.</a:t>
            </a:r>
          </a:p>
          <a:p>
            <a:pPr marL="285115" indent="-285115">
              <a:lnSpc>
                <a:spcPts val="2375"/>
              </a:lnSpc>
              <a:buSzPct val="100000"/>
              <a:buFontTx/>
              <a:buChar char="•"/>
            </a:pPr>
            <a:endParaRPr lang="en-US" sz="1450">
              <a:solidFill>
                <a:srgbClr val="4C4C4C"/>
              </a:solidFill>
              <a:latin typeface="Noto Serif"/>
              <a:ea typeface="Noto Serif"/>
              <a:cs typeface="Noto Serif"/>
            </a:endParaRPr>
          </a:p>
        </p:txBody>
      </p:sp>
      <p:sp>
        <p:nvSpPr>
          <p:cNvPr id="6" name="Text 4"/>
          <p:cNvSpPr/>
          <p:nvPr/>
        </p:nvSpPr>
        <p:spPr>
          <a:xfrm>
            <a:off x="816268" y="3359167"/>
            <a:ext cx="4911130" cy="907257"/>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115" indent="-285115">
              <a:lnSpc>
                <a:spcPts val="2375"/>
              </a:lnSpc>
              <a:buSzPct val="100000"/>
              <a:buFont typeface="Arial"/>
              <a:buChar char="•"/>
            </a:pPr>
            <a:r>
              <a:rPr lang="en-US" sz="1450">
                <a:solidFill>
                  <a:srgbClr val="000000"/>
                </a:solidFill>
                <a:latin typeface="Noto Serif Medium"/>
                <a:ea typeface="+mn-lt"/>
                <a:cs typeface="+mn-lt"/>
              </a:rPr>
              <a:t>Because δ(s) is always a natural </a:t>
            </a:r>
            <a:r>
              <a:rPr lang="en-US">
                <a:latin typeface="Noto Serif Medium"/>
                <a:ea typeface="Noto Serif Medium"/>
                <a:cs typeface="+mn-lt"/>
              </a:rPr>
              <a:t>number</a:t>
            </a:r>
            <a:r>
              <a:rPr lang="en-US" sz="1450">
                <a:solidFill>
                  <a:srgbClr val="000000"/>
                </a:solidFill>
                <a:latin typeface="Noto Serif Medium"/>
                <a:ea typeface="+mn-lt"/>
                <a:cs typeface="+mn-lt"/>
              </a:rPr>
              <a:t>, we  have δ(s) ≤ 2</a:t>
            </a:r>
            <a:r>
              <a:rPr lang="en-US" sz="1450" baseline="30000">
                <a:solidFill>
                  <a:srgbClr val="000000"/>
                </a:solidFill>
                <a:latin typeface="Noto Serif Medium"/>
                <a:ea typeface="+mn-lt"/>
                <a:cs typeface="+mn-lt"/>
              </a:rPr>
              <a:t>s</a:t>
            </a:r>
            <a:r>
              <a:rPr lang="en-US" sz="1450">
                <a:solidFill>
                  <a:srgbClr val="000000"/>
                </a:solidFill>
                <a:latin typeface="Noto Serif Medium"/>
                <a:ea typeface="+mn-lt"/>
                <a:cs typeface="+mn-lt"/>
              </a:rPr>
              <a:t> (it is strictly smaller for s &gt; 1).Hence, Swing has a lower congestion deficiency than recursive-doubling because of the lower distance between communicating nodes.</a:t>
            </a:r>
            <a:endParaRPr lang="en-US" sz="1450">
              <a:solidFill>
                <a:srgbClr val="000000"/>
              </a:solidFill>
              <a:latin typeface="Noto Serif Medium"/>
              <a:ea typeface="Noto Serif"/>
              <a:cs typeface="Noto Serif"/>
            </a:endParaRPr>
          </a:p>
        </p:txBody>
      </p:sp>
      <p:sp>
        <p:nvSpPr>
          <p:cNvPr id="7" name="Shape 5"/>
          <p:cNvSpPr/>
          <p:nvPr/>
        </p:nvSpPr>
        <p:spPr>
          <a:xfrm>
            <a:off x="6130822" y="1849377"/>
            <a:ext cx="5340053" cy="2843312"/>
          </a:xfrm>
          <a:prstGeom prst="roundRect">
            <a:avLst>
              <a:gd name="adj" fmla="val 2792"/>
            </a:avLst>
          </a:prstGeom>
          <a:solidFill>
            <a:srgbClr val="FDFBF7"/>
          </a:solidFill>
          <a:ln w="30480">
            <a:solidFill>
              <a:srgbClr val="6F7F71"/>
            </a:solidFill>
            <a:prstDash val="solid"/>
          </a:ln>
          <a:effectLst>
            <a:outerShdw dist="20320" dir="2700000" algn="bl" rotWithShape="0">
              <a:srgbClr val="6F7F71">
                <a:alpha val="100000"/>
              </a:srgbClr>
            </a:outerShdw>
          </a:effectLst>
        </p:spPr>
      </p:sp>
      <p:sp>
        <p:nvSpPr>
          <p:cNvPr id="8" name="Text 6"/>
          <p:cNvSpPr/>
          <p:nvPr/>
        </p:nvSpPr>
        <p:spPr>
          <a:xfrm>
            <a:off x="6345233" y="2063789"/>
            <a:ext cx="2835275" cy="354409"/>
          </a:xfrm>
          <a:prstGeom prst="rect">
            <a:avLst/>
          </a:prstGeom>
          <a:noFill/>
          <a:ln/>
        </p:spPr>
        <p:txBody>
          <a:bodyPr wrap="non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750"/>
              </a:lnSpc>
              <a:buNone/>
            </a:pPr>
            <a:r>
              <a:rPr lang="en-US" sz="2208">
                <a:solidFill>
                  <a:srgbClr val="4C4C4C"/>
                </a:solidFill>
                <a:latin typeface="Noto Serif Medium" pitchFamily="34" charset="0"/>
                <a:ea typeface="Noto Serif Medium" pitchFamily="34" charset="-122"/>
                <a:cs typeface="Noto Serif Medium" pitchFamily="34" charset="-120"/>
              </a:rPr>
              <a:t>Latency Optimal</a:t>
            </a:r>
            <a:endParaRPr lang="en-US" sz="2208"/>
          </a:p>
        </p:txBody>
      </p:sp>
      <p:sp>
        <p:nvSpPr>
          <p:cNvPr id="9" name="Text 7"/>
          <p:cNvSpPr/>
          <p:nvPr/>
        </p:nvSpPr>
        <p:spPr>
          <a:xfrm>
            <a:off x="6345234" y="2531606"/>
            <a:ext cx="4911229" cy="60483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375"/>
              </a:lnSpc>
              <a:buSzPct val="100000"/>
              <a:buChar char="•"/>
            </a:pPr>
            <a:r>
              <a:rPr lang="en-US" sz="1458">
                <a:solidFill>
                  <a:srgbClr val="4C4C4C"/>
                </a:solidFill>
                <a:latin typeface="Noto Serif" pitchFamily="34" charset="0"/>
                <a:ea typeface="Noto Serif" pitchFamily="34" charset="-122"/>
                <a:cs typeface="Noto Serif" pitchFamily="34" charset="-120"/>
              </a:rPr>
              <a:t>Nodes reach distant peers in fewer hops due to the swinging communication pattern.</a:t>
            </a:r>
            <a:endParaRPr lang="en-US" sz="1458"/>
          </a:p>
        </p:txBody>
      </p:sp>
      <p:sp>
        <p:nvSpPr>
          <p:cNvPr id="10" name="Text 8"/>
          <p:cNvSpPr/>
          <p:nvPr/>
        </p:nvSpPr>
        <p:spPr>
          <a:xfrm>
            <a:off x="6345234" y="3202522"/>
            <a:ext cx="4911229" cy="60483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375"/>
              </a:lnSpc>
              <a:buSzPct val="100000"/>
              <a:buChar char="•"/>
            </a:pPr>
            <a:r>
              <a:rPr lang="en-US" sz="1458">
                <a:solidFill>
                  <a:srgbClr val="4C4C4C"/>
                </a:solidFill>
                <a:latin typeface="Noto Serif" pitchFamily="34" charset="0"/>
                <a:ea typeface="Noto Serif" pitchFamily="34" charset="-122"/>
                <a:cs typeface="Noto Serif" pitchFamily="34" charset="-120"/>
              </a:rPr>
              <a:t>δ(s) is always a natural number, ensuring lower congestion than recursive doubling.</a:t>
            </a:r>
            <a:endParaRPr lang="en-US" sz="1458"/>
          </a:p>
        </p:txBody>
      </p:sp>
      <p:sp>
        <p:nvSpPr>
          <p:cNvPr id="11" name="Text 9"/>
          <p:cNvSpPr/>
          <p:nvPr/>
        </p:nvSpPr>
        <p:spPr>
          <a:xfrm>
            <a:off x="6345234" y="3873440"/>
            <a:ext cx="4911229" cy="604838"/>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285739" indent="-285739" algn="l">
              <a:lnSpc>
                <a:spcPts val="2375"/>
              </a:lnSpc>
              <a:buSzPct val="100000"/>
              <a:buChar char="•"/>
            </a:pPr>
            <a:r>
              <a:rPr lang="en-US" sz="1458">
                <a:solidFill>
                  <a:srgbClr val="4C4C4C"/>
                </a:solidFill>
                <a:latin typeface="Noto Serif" pitchFamily="34" charset="0"/>
                <a:ea typeface="Noto Serif" pitchFamily="34" charset="-122"/>
                <a:cs typeface="Noto Serif" pitchFamily="34" charset="-120"/>
              </a:rPr>
              <a:t>Requires only log₂p steps (Λ = 1) and transmits n * log₂p bytes, utilizing all available ports.</a:t>
            </a:r>
            <a:endParaRPr lang="en-US" sz="1458"/>
          </a:p>
        </p:txBody>
      </p:sp>
      <p:sp>
        <p:nvSpPr>
          <p:cNvPr id="12" name="Text 10"/>
          <p:cNvSpPr/>
          <p:nvPr/>
        </p:nvSpPr>
        <p:spPr>
          <a:xfrm>
            <a:off x="661492" y="5283002"/>
            <a:ext cx="10869018" cy="907257"/>
          </a:xfrm>
          <a:prstGeom prst="rect">
            <a:avLst/>
          </a:prstGeom>
          <a:noFill/>
          <a:ln/>
        </p:spPr>
        <p:txBody>
          <a:bodyPr wrap="square" lIns="0" tIns="0" rIns="0" bIns="0" rtlCol="0" anchor="t"/>
          <a:lst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pPr marL="0" indent="0" algn="l">
              <a:lnSpc>
                <a:spcPts val="2375"/>
              </a:lnSpc>
              <a:buNone/>
            </a:pPr>
            <a:r>
              <a:rPr lang="en-US" sz="1458">
                <a:solidFill>
                  <a:srgbClr val="4C4C4C"/>
                </a:solidFill>
                <a:latin typeface="Noto Serif" pitchFamily="34" charset="0"/>
                <a:ea typeface="Noto Serif" pitchFamily="34" charset="-122"/>
                <a:cs typeface="Noto Serif" pitchFamily="34" charset="-120"/>
              </a:rPr>
              <a:t>The Swing algorithm achieves near-optimal performance in both bandwidth and latency. By dynamically adjusting communication directions, it effectively reduces the physical distance between communicating nodes. This strategic approach significantly lowers congestion deficiency, making Swing highly efficient for large-scale distributed systems.</a:t>
            </a:r>
            <a:endParaRPr lang="en-US" sz="1458"/>
          </a:p>
        </p:txBody>
      </p:sp>
      <p:pic>
        <p:nvPicPr>
          <p:cNvPr id="13" name="Picture 12" descr="A white surface with black dots&#10;&#10;AI-generated content may be incorrect.">
            <a:extLst>
              <a:ext uri="{FF2B5EF4-FFF2-40B4-BE49-F238E27FC236}">
                <a16:creationId xmlns:a16="http://schemas.microsoft.com/office/drawing/2014/main" id="{F45AFD2D-F639-429D-A1AF-4FCA43E7EDA0}"/>
              </a:ext>
            </a:extLst>
          </p:cNvPr>
          <p:cNvPicPr>
            <a:picLocks noChangeAspect="1"/>
          </p:cNvPicPr>
          <p:nvPr/>
        </p:nvPicPr>
        <p:blipFill>
          <a:blip r:embed="rId3"/>
          <a:stretch>
            <a:fillRect/>
          </a:stretch>
        </p:blipFill>
        <p:spPr>
          <a:xfrm>
            <a:off x="-2899" y="6336195"/>
            <a:ext cx="12197798" cy="520148"/>
          </a:xfrm>
          <a:prstGeom prst="rect">
            <a:avLst/>
          </a:prstGeom>
        </p:spPr>
      </p:pic>
    </p:spTree>
    <p:extLst>
      <p:ext uri="{BB962C8B-B14F-4D97-AF65-F5344CB8AC3E}">
        <p14:creationId xmlns:p14="http://schemas.microsoft.com/office/powerpoint/2010/main" val="853962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BFD95-B112-5895-9CD1-B0E568C476CC}"/>
            </a:ext>
          </a:extLst>
        </p:cNvPr>
        <p:cNvGrpSpPr/>
        <p:nvPr/>
      </p:nvGrpSpPr>
      <p:grpSpPr>
        <a:xfrm>
          <a:off x="0" y="0"/>
          <a:ext cx="0" cy="0"/>
          <a:chOff x="0" y="0"/>
          <a:chExt cx="0" cy="0"/>
        </a:xfrm>
      </p:grpSpPr>
      <p:sp>
        <p:nvSpPr>
          <p:cNvPr id="15" name="TextBox 14">
            <a:extLst>
              <a:ext uri="{FF2B5EF4-FFF2-40B4-BE49-F238E27FC236}">
                <a16:creationId xmlns:a16="http://schemas.microsoft.com/office/drawing/2014/main" id="{819331FC-FBA1-1A87-3B48-F674B40AEA44}"/>
              </a:ext>
            </a:extLst>
          </p:cNvPr>
          <p:cNvSpPr txBox="1"/>
          <p:nvPr/>
        </p:nvSpPr>
        <p:spPr>
          <a:xfrm>
            <a:off x="318823" y="179917"/>
            <a:ext cx="10297582" cy="9387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700">
                <a:solidFill>
                  <a:srgbClr val="3A3A3A"/>
                </a:solidFill>
                <a:latin typeface="Noto Serif Medium"/>
              </a:rPr>
              <a:t> </a:t>
            </a:r>
            <a:r>
              <a:rPr lang="en-US" sz="3100">
                <a:solidFill>
                  <a:srgbClr val="3A3A3A"/>
                </a:solidFill>
                <a:latin typeface="Noto Serif Medium"/>
              </a:rPr>
              <a:t>Swing Comparison with other algorithms</a:t>
            </a:r>
            <a:endParaRPr lang="en-US" sz="3100">
              <a:latin typeface="Noto Serif Medium"/>
            </a:endParaRPr>
          </a:p>
          <a:p>
            <a:pPr algn="ctr"/>
            <a:endParaRPr lang="en-US"/>
          </a:p>
        </p:txBody>
      </p:sp>
      <p:pic>
        <p:nvPicPr>
          <p:cNvPr id="17" name="Picture 16" descr="A white surface with black dots&#10;&#10;AI-generated content may be incorrect.">
            <a:extLst>
              <a:ext uri="{FF2B5EF4-FFF2-40B4-BE49-F238E27FC236}">
                <a16:creationId xmlns:a16="http://schemas.microsoft.com/office/drawing/2014/main" id="{323E3C30-A6BA-CDB7-A354-F866DF3DBCFC}"/>
              </a:ext>
            </a:extLst>
          </p:cNvPr>
          <p:cNvPicPr>
            <a:picLocks noChangeAspect="1"/>
          </p:cNvPicPr>
          <p:nvPr/>
        </p:nvPicPr>
        <p:blipFill>
          <a:blip r:embed="rId3"/>
          <a:stretch>
            <a:fillRect/>
          </a:stretch>
        </p:blipFill>
        <p:spPr>
          <a:xfrm>
            <a:off x="-2899" y="6336195"/>
            <a:ext cx="12197798" cy="520148"/>
          </a:xfrm>
          <a:prstGeom prst="rect">
            <a:avLst/>
          </a:prstGeom>
        </p:spPr>
      </p:pic>
      <p:pic>
        <p:nvPicPr>
          <p:cNvPr id="20" name="Picture 19" descr="A table with numbers and equations&#10;&#10;AI-generated content may be incorrect.">
            <a:extLst>
              <a:ext uri="{FF2B5EF4-FFF2-40B4-BE49-F238E27FC236}">
                <a16:creationId xmlns:a16="http://schemas.microsoft.com/office/drawing/2014/main" id="{486AA108-5EB8-F09F-92E9-A2CE4A0D2923}"/>
              </a:ext>
            </a:extLst>
          </p:cNvPr>
          <p:cNvPicPr>
            <a:picLocks noChangeAspect="1"/>
          </p:cNvPicPr>
          <p:nvPr/>
        </p:nvPicPr>
        <p:blipFill>
          <a:blip r:embed="rId4"/>
          <a:stretch>
            <a:fillRect/>
          </a:stretch>
        </p:blipFill>
        <p:spPr>
          <a:xfrm>
            <a:off x="119609" y="1500508"/>
            <a:ext cx="11940210" cy="4281733"/>
          </a:xfrm>
          <a:prstGeom prst="rect">
            <a:avLst/>
          </a:prstGeom>
        </p:spPr>
      </p:pic>
    </p:spTree>
    <p:extLst>
      <p:ext uri="{BB962C8B-B14F-4D97-AF65-F5344CB8AC3E}">
        <p14:creationId xmlns:p14="http://schemas.microsoft.com/office/powerpoint/2010/main" val="3126305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F4F0"/>
        </a:solidFill>
        <a:effectLst/>
      </p:bgPr>
    </p:bg>
    <p:spTree>
      <p:nvGrpSpPr>
        <p:cNvPr id="1" name=""/>
        <p:cNvGrpSpPr/>
        <p:nvPr/>
      </p:nvGrpSpPr>
      <p:grpSpPr>
        <a:xfrm>
          <a:off x="0" y="0"/>
          <a:ext cx="0" cy="0"/>
          <a:chOff x="0" y="0"/>
          <a:chExt cx="0" cy="0"/>
        </a:xfrm>
      </p:grpSpPr>
      <p:pic>
        <p:nvPicPr>
          <p:cNvPr id="9" name="Picture 8" descr="A screenshot of a graph&#10;&#10;AI-generated content may be incorrect.">
            <a:extLst>
              <a:ext uri="{FF2B5EF4-FFF2-40B4-BE49-F238E27FC236}">
                <a16:creationId xmlns:a16="http://schemas.microsoft.com/office/drawing/2014/main" id="{346BFA87-4B90-8816-EC99-B5FE5277EE62}"/>
              </a:ext>
            </a:extLst>
          </p:cNvPr>
          <p:cNvPicPr>
            <a:picLocks noChangeAspect="1"/>
          </p:cNvPicPr>
          <p:nvPr/>
        </p:nvPicPr>
        <p:blipFill>
          <a:blip r:embed="rId2"/>
          <a:stretch>
            <a:fillRect/>
          </a:stretch>
        </p:blipFill>
        <p:spPr>
          <a:xfrm>
            <a:off x="2281238" y="0"/>
            <a:ext cx="7629525" cy="6858000"/>
          </a:xfrm>
          <a:prstGeom prst="rect">
            <a:avLst/>
          </a:prstGeom>
        </p:spPr>
      </p:pic>
    </p:spTree>
    <p:extLst>
      <p:ext uri="{BB962C8B-B14F-4D97-AF65-F5344CB8AC3E}">
        <p14:creationId xmlns:p14="http://schemas.microsoft.com/office/powerpoint/2010/main" val="19054184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21</Slides>
  <Notes>11</Notes>
  <HiddenSlides>0</HiddenSlides>
  <ScaleCrop>false</ScaleCrop>
  <HeadingPairs>
    <vt:vector size="4" baseType="variant">
      <vt:variant>
        <vt:lpstr>Theme</vt:lpstr>
      </vt:variant>
      <vt:variant>
        <vt:i4>2</vt:i4>
      </vt:variant>
      <vt:variant>
        <vt:lpstr>Slide Titles</vt:lpstr>
      </vt:variant>
      <vt:variant>
        <vt:i4>21</vt:i4>
      </vt:variant>
    </vt:vector>
  </HeadingPairs>
  <TitlesOfParts>
    <vt:vector size="23"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3</cp:revision>
  <dcterms:created xsi:type="dcterms:W3CDTF">2025-11-09T16:27:57Z</dcterms:created>
  <dcterms:modified xsi:type="dcterms:W3CDTF">2025-11-24T05:30:29Z</dcterms:modified>
</cp:coreProperties>
</file>